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63" r:id="rId1"/>
  </p:sldMasterIdLst>
  <p:notesMasterIdLst>
    <p:notesMasterId r:id="rId65"/>
  </p:notesMasterIdLst>
  <p:sldIdLst>
    <p:sldId id="256" r:id="rId2"/>
    <p:sldId id="274" r:id="rId3"/>
    <p:sldId id="269" r:id="rId4"/>
    <p:sldId id="308" r:id="rId5"/>
    <p:sldId id="637" r:id="rId6"/>
    <p:sldId id="638" r:id="rId7"/>
    <p:sldId id="685" r:id="rId8"/>
    <p:sldId id="639" r:id="rId9"/>
    <p:sldId id="653" r:id="rId10"/>
    <p:sldId id="686" r:id="rId11"/>
    <p:sldId id="640" r:id="rId12"/>
    <p:sldId id="641" r:id="rId13"/>
    <p:sldId id="642" r:id="rId14"/>
    <p:sldId id="643" r:id="rId15"/>
    <p:sldId id="644" r:id="rId16"/>
    <p:sldId id="645" r:id="rId17"/>
    <p:sldId id="646" r:id="rId18"/>
    <p:sldId id="647" r:id="rId19"/>
    <p:sldId id="648" r:id="rId20"/>
    <p:sldId id="649" r:id="rId21"/>
    <p:sldId id="650" r:id="rId22"/>
    <p:sldId id="651" r:id="rId23"/>
    <p:sldId id="652" r:id="rId24"/>
    <p:sldId id="654" r:id="rId25"/>
    <p:sldId id="687" r:id="rId26"/>
    <p:sldId id="655" r:id="rId27"/>
    <p:sldId id="656" r:id="rId28"/>
    <p:sldId id="658" r:id="rId29"/>
    <p:sldId id="659" r:id="rId30"/>
    <p:sldId id="657" r:id="rId31"/>
    <p:sldId id="660" r:id="rId32"/>
    <p:sldId id="661" r:id="rId33"/>
    <p:sldId id="662" r:id="rId34"/>
    <p:sldId id="663" r:id="rId35"/>
    <p:sldId id="664" r:id="rId36"/>
    <p:sldId id="665" r:id="rId37"/>
    <p:sldId id="666" r:id="rId38"/>
    <p:sldId id="667" r:id="rId39"/>
    <p:sldId id="668" r:id="rId40"/>
    <p:sldId id="688" r:id="rId41"/>
    <p:sldId id="669" r:id="rId42"/>
    <p:sldId id="670" r:id="rId43"/>
    <p:sldId id="671" r:id="rId44"/>
    <p:sldId id="672" r:id="rId45"/>
    <p:sldId id="673" r:id="rId46"/>
    <p:sldId id="674" r:id="rId47"/>
    <p:sldId id="675" r:id="rId48"/>
    <p:sldId id="689" r:id="rId49"/>
    <p:sldId id="676" r:id="rId50"/>
    <p:sldId id="677" r:id="rId51"/>
    <p:sldId id="678" r:id="rId52"/>
    <p:sldId id="679" r:id="rId53"/>
    <p:sldId id="680" r:id="rId54"/>
    <p:sldId id="681" r:id="rId55"/>
    <p:sldId id="682" r:id="rId56"/>
    <p:sldId id="683" r:id="rId57"/>
    <p:sldId id="684" r:id="rId58"/>
    <p:sldId id="690" r:id="rId59"/>
    <p:sldId id="691" r:id="rId60"/>
    <p:sldId id="692" r:id="rId61"/>
    <p:sldId id="693" r:id="rId62"/>
    <p:sldId id="694" r:id="rId63"/>
    <p:sldId id="695" r:id="rId64"/>
  </p:sldIdLst>
  <p:sldSz cx="9144000" cy="5143500" type="screen16x9"/>
  <p:notesSz cx="6858000" cy="9144000"/>
  <p:embeddedFontLst>
    <p:embeddedFont>
      <p:font typeface="Consolas" panose="020B0609020204030204" pitchFamily="49" charset="0"/>
      <p:regular r:id="rId66"/>
      <p:bold r:id="rId67"/>
      <p:italic r:id="rId68"/>
      <p:boldItalic r:id="rId69"/>
    </p:embeddedFont>
    <p:embeddedFont>
      <p:font typeface="Georgia" panose="02040502050405020303" pitchFamily="18" charset="0"/>
      <p:regular r:id="rId70"/>
      <p:bold r:id="rId71"/>
      <p:italic r:id="rId72"/>
      <p:boldItalic r:id="rId73"/>
    </p:embeddedFont>
    <p:embeddedFont>
      <p:font typeface="Calibri" panose="020F0502020204030204" pitchFamily="34" charset="0"/>
      <p:regular r:id="rId74"/>
      <p:bold r:id="rId75"/>
      <p:italic r:id="rId76"/>
      <p:boldItalic r:id="rId77"/>
    </p:embeddedFont>
    <p:embeddedFont>
      <p:font typeface="Nunito" panose="020B0604020202020204" charset="0"/>
      <p:regular r:id="rId78"/>
      <p:bold r:id="rId79"/>
      <p:italic r:id="rId80"/>
      <p:boldItalic r:id="rId8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977" autoAdjust="0"/>
    <p:restoredTop sz="94660"/>
  </p:normalViewPr>
  <p:slideViewPr>
    <p:cSldViewPr snapToGrid="0">
      <p:cViewPr varScale="1">
        <p:scale>
          <a:sx n="127" d="100"/>
          <a:sy n="127" d="100"/>
        </p:scale>
        <p:origin x="198" y="10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font" Target="fonts/font3.fntdata"/><Relationship Id="rId84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9.fntdata"/><Relationship Id="rId79" Type="http://schemas.openxmlformats.org/officeDocument/2006/relationships/font" Target="fonts/font14.fntdata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font" Target="fonts/font4.fntdata"/><Relationship Id="rId77" Type="http://schemas.openxmlformats.org/officeDocument/2006/relationships/font" Target="fonts/font12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7.fntdata"/><Relationship Id="rId80" Type="http://schemas.openxmlformats.org/officeDocument/2006/relationships/font" Target="fonts/font15.fntdata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2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5.fntdata"/><Relationship Id="rId75" Type="http://schemas.openxmlformats.org/officeDocument/2006/relationships/font" Target="fonts/font10.fntdata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73" Type="http://schemas.openxmlformats.org/officeDocument/2006/relationships/font" Target="fonts/font8.fntdata"/><Relationship Id="rId78" Type="http://schemas.openxmlformats.org/officeDocument/2006/relationships/font" Target="fonts/font13.fntdata"/><Relationship Id="rId81" Type="http://schemas.openxmlformats.org/officeDocument/2006/relationships/font" Target="fonts/font1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11.fntdata"/><Relationship Id="rId7" Type="http://schemas.openxmlformats.org/officeDocument/2006/relationships/slide" Target="slides/slide6.xml"/><Relationship Id="rId71" Type="http://schemas.openxmlformats.org/officeDocument/2006/relationships/font" Target="fonts/font6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font" Target="fonts/font1.fntdata"/><Relationship Id="rId61" Type="http://schemas.openxmlformats.org/officeDocument/2006/relationships/slide" Target="slides/slide60.xml"/><Relationship Id="rId8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f87997393_0_7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1f87997393_0_7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6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" name="Google Shape;34;p2"/>
          <p:cNvSpPr txBox="1">
            <a:spLocks noGrp="1"/>
          </p:cNvSpPr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endParaRPr dirty="0"/>
          </a:p>
        </p:txBody>
      </p:sp>
      <p:sp>
        <p:nvSpPr>
          <p:cNvPr id="35" name="Google Shape;35;p2"/>
          <p:cNvSpPr txBox="1">
            <a:spLocks noGrp="1"/>
          </p:cNvSpPr>
          <p:nvPr>
            <p:ph type="subTitle" idx="1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2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3"/>
        </a:solid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Georgia" panose="02040502050405020303" pitchFamily="18" charset="0"/>
            </a:endParaRPr>
          </a:p>
        </p:txBody>
      </p:sp>
      <p:grpSp>
        <p:nvGrpSpPr>
          <p:cNvPr id="39" name="Google Shape;39;p3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Google Shape;4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eorgia" panose="02040502050405020303" pitchFamily="18" charset="0"/>
              </a:endParaRPr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eorgia" panose="02040502050405020303" pitchFamily="18" charset="0"/>
              </a:endParaRPr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eorgia" panose="02040502050405020303" pitchFamily="18" charset="0"/>
              </a:endParaRPr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eorgia" panose="02040502050405020303" pitchFamily="18" charset="0"/>
              </a:endParaRPr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eorgia" panose="02040502050405020303" pitchFamily="18" charset="0"/>
              </a:endParaRPr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eorgia" panose="02040502050405020303" pitchFamily="18" charset="0"/>
              </a:endParaRPr>
            </a:p>
          </p:txBody>
        </p:sp>
      </p:grpSp>
      <p:sp>
        <p:nvSpPr>
          <p:cNvPr id="47" name="Google Shape;47;p3"/>
          <p:cNvSpPr txBox="1">
            <a:spLocks noGrp="1"/>
          </p:cNvSpPr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  <a:latin typeface="Georgia" panose="02040502050405020303" pitchFamily="18" charset="0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3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latin typeface="Georgia" panose="02040502050405020303" pitchFamily="18" charset="0"/>
              </a:defRPr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chemeClr val="dk2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4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Georgia" panose="02040502050405020303" pitchFamily="18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 dirty="0"/>
          </a:p>
        </p:txBody>
      </p:sp>
      <p:sp>
        <p:nvSpPr>
          <p:cNvPr id="54" name="Google Shape;54;p4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 sz="2000">
                <a:latin typeface="Georgia" panose="02040502050405020303" pitchFamily="18" charset="0"/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800">
                <a:solidFill>
                  <a:schemeClr val="bg2"/>
                </a:solidFill>
                <a:latin typeface="Georgia" panose="02040502050405020303" pitchFamily="18" charset="0"/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 lang="en-US" dirty="0" smtClean="0"/>
          </a:p>
          <a:p>
            <a:pPr lvl="1"/>
            <a:endParaRPr dirty="0"/>
          </a:p>
        </p:txBody>
      </p:sp>
      <p:sp>
        <p:nvSpPr>
          <p:cNvPr id="55" name="Google Shape;55;p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1"/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Georgia" panose="02040502050405020303" pitchFamily="18" charset="0"/>
            </a:endParaRPr>
          </a:p>
        </p:txBody>
      </p:sp>
      <p:sp>
        <p:nvSpPr>
          <p:cNvPr id="79" name="Google Shape;7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Georgia" panose="02040502050405020303" pitchFamily="18" charset="0"/>
            </a:endParaRPr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eorgia" panose="02040502050405020303" pitchFamily="18" charset="0"/>
              </a:endParaRPr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eorgia" panose="02040502050405020303" pitchFamily="18" charset="0"/>
              </a:endParaRPr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eorgia" panose="02040502050405020303" pitchFamily="18" charset="0"/>
              </a:endParaRPr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Georgia" panose="02040502050405020303" pitchFamily="18" charset="0"/>
            </a:endParaRPr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eorgia" panose="02040502050405020303" pitchFamily="18" charset="0"/>
              </a:endParaRPr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eorgia" panose="02040502050405020303" pitchFamily="18" charset="0"/>
              </a:endParaRPr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eorgia" panose="02040502050405020303" pitchFamily="18" charset="0"/>
              </a:endParaRPr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eorgia" panose="02040502050405020303" pitchFamily="18" charset="0"/>
              </a:endParaRPr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eorgia" panose="02040502050405020303" pitchFamily="18" charset="0"/>
              </a:endParaRPr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eorgia" panose="02040502050405020303" pitchFamily="18" charset="0"/>
              </a:endParaRPr>
            </a:p>
          </p:txBody>
        </p:sp>
      </p:grpSp>
      <p:sp>
        <p:nvSpPr>
          <p:cNvPr id="93" name="Google Shape;93;p8"/>
          <p:cNvSpPr txBox="1">
            <a:spLocks noGrp="1"/>
          </p:cNvSpPr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>
                <a:latin typeface="Georgia" panose="02040502050405020303" pitchFamily="18" charset="0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94" name="Google Shape;94;p8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latin typeface="Georgia" panose="02040502050405020303" pitchFamily="18" charset="0"/>
              </a:defRPr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solidFill>
          <a:schemeClr val="accent1"/>
        </a:solid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Georgia" panose="02040502050405020303" pitchFamily="18" charset="0"/>
            </a:endParaRPr>
          </a:p>
        </p:txBody>
      </p:sp>
      <p:sp>
        <p:nvSpPr>
          <p:cNvPr id="105" name="Google Shape;105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Georgia" panose="02040502050405020303" pitchFamily="18" charset="0"/>
            </a:endParaRPr>
          </a:p>
        </p:txBody>
      </p:sp>
      <p:sp>
        <p:nvSpPr>
          <p:cNvPr id="106" name="Google Shape;106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Georgia" panose="02040502050405020303" pitchFamily="18" charset="0"/>
            </a:endParaRPr>
          </a:p>
        </p:txBody>
      </p:sp>
      <p:sp>
        <p:nvSpPr>
          <p:cNvPr id="107" name="Google Shape;107;p10"/>
          <p:cNvSpPr txBox="1">
            <a:spLocks noGrp="1"/>
          </p:cNvSpPr>
          <p:nvPr>
            <p:ph type="body" idx="1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>
                <a:latin typeface="Georgia" panose="02040502050405020303" pitchFamily="18" charset="0"/>
              </a:defRPr>
            </a:lvl1pPr>
          </a:lstStyle>
          <a:p>
            <a:endParaRPr/>
          </a:p>
        </p:txBody>
      </p:sp>
      <p:sp>
        <p:nvSpPr>
          <p:cNvPr id="108" name="Google Shape;108;p10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latin typeface="Georgia" panose="02040502050405020303" pitchFamily="18" charset="0"/>
              </a:defRPr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9" name="Google Shape;119;p11"/>
          <p:cNvSpPr txBox="1">
            <a:spLocks noGrp="1"/>
          </p:cNvSpPr>
          <p:nvPr>
            <p:ph type="title" hasCustomPrompt="1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>
            <a:spLocks noGrp="1"/>
          </p:cNvSpPr>
          <p:nvPr>
            <p:ph type="body" idx="1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1" name="Google Shape;121;p11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C">
  <p:cSld name="SECTION_HEADER_1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" name="Google Shape;125;p1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26" name="Google Shape;126;p1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eorgia" panose="02040502050405020303" pitchFamily="18" charset="0"/>
              </a:endParaRPr>
            </a:p>
          </p:txBody>
        </p:sp>
        <p:sp>
          <p:nvSpPr>
            <p:cNvPr id="127" name="Google Shape;127;p1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eorgia" panose="02040502050405020303" pitchFamily="18" charset="0"/>
              </a:endParaRPr>
            </a:p>
          </p:txBody>
        </p:sp>
        <p:sp>
          <p:nvSpPr>
            <p:cNvPr id="128" name="Google Shape;128;p1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eorgia" panose="02040502050405020303" pitchFamily="18" charset="0"/>
              </a:endParaRPr>
            </a:p>
          </p:txBody>
        </p:sp>
        <p:sp>
          <p:nvSpPr>
            <p:cNvPr id="129" name="Google Shape;129;p1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eorgia" panose="02040502050405020303" pitchFamily="18" charset="0"/>
              </a:endParaRPr>
            </a:p>
          </p:txBody>
        </p:sp>
        <p:sp>
          <p:nvSpPr>
            <p:cNvPr id="130" name="Google Shape;130;p1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eorgia" panose="02040502050405020303" pitchFamily="18" charset="0"/>
              </a:endParaRPr>
            </a:p>
          </p:txBody>
        </p:sp>
        <p:sp>
          <p:nvSpPr>
            <p:cNvPr id="131" name="Google Shape;131;p1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eorgia" panose="02040502050405020303" pitchFamily="18" charset="0"/>
              </a:endParaRPr>
            </a:p>
          </p:txBody>
        </p:sp>
        <p:sp>
          <p:nvSpPr>
            <p:cNvPr id="132" name="Google Shape;132;p1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eorgia" panose="02040502050405020303" pitchFamily="18" charset="0"/>
              </a:endParaRPr>
            </a:p>
          </p:txBody>
        </p:sp>
        <p:sp>
          <p:nvSpPr>
            <p:cNvPr id="133" name="Google Shape;133;p1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eorgia" panose="02040502050405020303" pitchFamily="18" charset="0"/>
              </a:endParaRPr>
            </a:p>
          </p:txBody>
        </p:sp>
        <p:sp>
          <p:nvSpPr>
            <p:cNvPr id="134" name="Google Shape;134;p1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eorgia" panose="02040502050405020303" pitchFamily="18" charset="0"/>
              </a:endParaRPr>
            </a:p>
          </p:txBody>
        </p:sp>
        <p:sp>
          <p:nvSpPr>
            <p:cNvPr id="135" name="Google Shape;135;p1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eorgia" panose="02040502050405020303" pitchFamily="18" charset="0"/>
              </a:endParaRPr>
            </a:p>
          </p:txBody>
        </p:sp>
        <p:sp>
          <p:nvSpPr>
            <p:cNvPr id="136" name="Google Shape;136;p1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eorgia" panose="02040502050405020303" pitchFamily="18" charset="0"/>
              </a:endParaRPr>
            </a:p>
          </p:txBody>
        </p:sp>
        <p:sp>
          <p:nvSpPr>
            <p:cNvPr id="137" name="Google Shape;137;p1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eorgia" panose="02040502050405020303" pitchFamily="18" charset="0"/>
              </a:endParaRPr>
            </a:p>
          </p:txBody>
        </p:sp>
        <p:sp>
          <p:nvSpPr>
            <p:cNvPr id="138" name="Google Shape;138;p1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eorgia" panose="02040502050405020303" pitchFamily="18" charset="0"/>
              </a:endParaRPr>
            </a:p>
          </p:txBody>
        </p:sp>
        <p:sp>
          <p:nvSpPr>
            <p:cNvPr id="139" name="Google Shape;139;p1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eorgia" panose="02040502050405020303" pitchFamily="18" charset="0"/>
              </a:endParaRPr>
            </a:p>
          </p:txBody>
        </p:sp>
        <p:sp>
          <p:nvSpPr>
            <p:cNvPr id="140" name="Google Shape;140;p1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eorgia" panose="02040502050405020303" pitchFamily="18" charset="0"/>
              </a:endParaRPr>
            </a:p>
          </p:txBody>
        </p:sp>
        <p:sp>
          <p:nvSpPr>
            <p:cNvPr id="141" name="Google Shape;141;p1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eorgia" panose="02040502050405020303" pitchFamily="18" charset="0"/>
              </a:endParaRPr>
            </a:p>
          </p:txBody>
        </p:sp>
        <p:sp>
          <p:nvSpPr>
            <p:cNvPr id="142" name="Google Shape;142;p1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eorgia" panose="02040502050405020303" pitchFamily="18" charset="0"/>
              </a:endParaRPr>
            </a:p>
          </p:txBody>
        </p:sp>
        <p:sp>
          <p:nvSpPr>
            <p:cNvPr id="143" name="Google Shape;143;p1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eorgia" panose="02040502050405020303" pitchFamily="18" charset="0"/>
              </a:endParaRPr>
            </a:p>
          </p:txBody>
        </p:sp>
      </p:grpSp>
      <p:sp>
        <p:nvSpPr>
          <p:cNvPr id="144" name="Google Shape;144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latin typeface="Georgia" panose="02040502050405020303" pitchFamily="18" charset="0"/>
              </a:defRPr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45" name="Google Shape;145;p13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Georgia" panose="02040502050405020303" pitchFamily="18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hift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Georgia" panose="02040502050405020303" pitchFamily="18" charset="0"/>
                <a:ea typeface="Georgia" panose="02040502050405020303" pitchFamily="18" charset="0"/>
                <a:cs typeface="Georgia" panose="02040502050405020303" pitchFamily="18" charset="0"/>
                <a:sym typeface="Nuni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4" r:id="rId4"/>
    <p:sldLayoutId id="2147483656" r:id="rId5"/>
    <p:sldLayoutId id="2147483657" r:id="rId6"/>
    <p:sldLayoutId id="2147483658" r:id="rId7"/>
    <p:sldLayoutId id="2147483659" r:id="rId8"/>
  </p:sldLayoutIdLs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Georgia" panose="02040502050405020303" pitchFamily="18" charset="0"/>
          <a:ea typeface="Georgia" panose="02040502050405020303" pitchFamily="18" charset="0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000" b="0" i="0" u="none" strike="noStrike" cap="none">
          <a:solidFill>
            <a:srgbClr val="000000"/>
          </a:solidFill>
          <a:latin typeface="Georgia" panose="02040502050405020303" pitchFamily="18" charset="0"/>
          <a:ea typeface="Georgia" panose="02040502050405020303" pitchFamily="18" charset="0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jpe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jpe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gif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jpe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4.png"/><Relationship Id="rId2" Type="http://schemas.openxmlformats.org/officeDocument/2006/relationships/hyperlink" Target="https://www.w3schools.com/colors/colors_rgb.asp" TargetMode="External"/><Relationship Id="rId1" Type="http://schemas.openxmlformats.org/officeDocument/2006/relationships/slideLayout" Target="../slideLayouts/slideLayout3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gif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microsoft.com/office/2007/relationships/hdphoto" Target="../media/hdphoto1.wdp"/><Relationship Id="rId7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.png"/><Relationship Id="rId5" Type="http://schemas.microsoft.com/office/2007/relationships/hdphoto" Target="../media/hdphoto2.wdp"/><Relationship Id="rId10" Type="http://schemas.openxmlformats.org/officeDocument/2006/relationships/image" Target="../media/image32.png"/><Relationship Id="rId4" Type="http://schemas.openxmlformats.org/officeDocument/2006/relationships/image" Target="../media/image2.png"/><Relationship Id="rId9" Type="http://schemas.openxmlformats.org/officeDocument/2006/relationships/image" Target="../media/image31.png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4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4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4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7.jp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4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4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8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microsoft.com/office/2007/relationships/hdphoto" Target="../media/hdphoto1.wdp"/><Relationship Id="rId7" Type="http://schemas.openxmlformats.org/officeDocument/2006/relationships/image" Target="../media/image4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9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microsoft.com/office/2007/relationships/hdphoto" Target="../media/hdphoto1.wdp"/><Relationship Id="rId7" Type="http://schemas.openxmlformats.org/officeDocument/2006/relationships/image" Target="../media/image4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5" Type="http://schemas.microsoft.com/office/2007/relationships/hdphoto" Target="../media/hdphoto2.wdp"/><Relationship Id="rId10" Type="http://schemas.openxmlformats.org/officeDocument/2006/relationships/image" Target="../media/image46.png"/><Relationship Id="rId4" Type="http://schemas.openxmlformats.org/officeDocument/2006/relationships/image" Target="../media/image2.png"/><Relationship Id="rId9" Type="http://schemas.openxmlformats.org/officeDocument/2006/relationships/image" Target="../media/image45.png"/></Relationships>
</file>

<file path=ppt/slides/_rels/slide4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4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hyperlink" Target="https://quickdraw.withgoogle.com/" TargetMode="External"/><Relationship Id="rId7" Type="http://schemas.openxmlformats.org/officeDocument/2006/relationships/image" Target="../media/image2.png"/><Relationship Id="rId2" Type="http://schemas.openxmlformats.org/officeDocument/2006/relationships/hyperlink" Target="https://emojiscavengerhunt.withgoogle.com/" TargetMode="External"/><Relationship Id="rId1" Type="http://schemas.openxmlformats.org/officeDocument/2006/relationships/slideLayout" Target="../slideLayouts/slideLayout3.xml"/><Relationship Id="rId6" Type="http://schemas.microsoft.com/office/2007/relationships/hdphoto" Target="../media/hdphoto1.wdp"/><Relationship Id="rId5" Type="http://schemas.openxmlformats.org/officeDocument/2006/relationships/image" Target="../media/image1.png"/><Relationship Id="rId4" Type="http://schemas.openxmlformats.org/officeDocument/2006/relationships/hyperlink" Target="https://deepart.io/" TargetMode="External"/></Relationships>
</file>

<file path=ppt/slides/_rels/slide5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8.jpe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5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9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5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0.gif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5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1.gif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5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5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2.gif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5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3.jpe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5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5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4.jpe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5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5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5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microsoft.com/office/2007/relationships/hdphoto" Target="../media/hdphoto1.wdp"/><Relationship Id="rId7" Type="http://schemas.openxmlformats.org/officeDocument/2006/relationships/image" Target="../media/image5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7.jpe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www.cs.ryerson.ca/~aharley/vis/conv/flat.html" TargetMode="External"/><Relationship Id="rId1" Type="http://schemas.openxmlformats.org/officeDocument/2006/relationships/slideLayout" Target="../slideLayouts/slideLayout3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6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0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6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7"/>
          <p:cNvSpPr txBox="1">
            <a:spLocks noGrp="1"/>
          </p:cNvSpPr>
          <p:nvPr>
            <p:ph type="ctrTitle"/>
          </p:nvPr>
        </p:nvSpPr>
        <p:spPr>
          <a:xfrm>
            <a:off x="1858700" y="517002"/>
            <a:ext cx="5361300" cy="144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r>
              <a:rPr lang="en-US" dirty="0">
                <a:latin typeface="Georgia" panose="02040502050405020303" pitchFamily="18" charset="0"/>
              </a:rPr>
              <a:t>Artificial Intelligence </a:t>
            </a:r>
            <a:br>
              <a:rPr lang="en-US" dirty="0">
                <a:latin typeface="Georgia" panose="02040502050405020303" pitchFamily="18" charset="0"/>
              </a:rPr>
            </a:br>
            <a:r>
              <a:rPr lang="en-US" dirty="0">
                <a:latin typeface="Georgia" panose="02040502050405020303" pitchFamily="18" charset="0"/>
              </a:rPr>
              <a:t>For CBSE </a:t>
            </a:r>
            <a:r>
              <a:rPr lang="en-US" dirty="0" smtClean="0">
                <a:latin typeface="Georgia" panose="02040502050405020303" pitchFamily="18" charset="0"/>
              </a:rPr>
              <a:t>Teachers</a:t>
            </a:r>
            <a:endParaRPr dirty="0">
              <a:latin typeface="Georgia" panose="02040502050405020303" pitchFamily="18" charset="0"/>
            </a:endParaRPr>
          </a:p>
        </p:txBody>
      </p:sp>
      <p:sp>
        <p:nvSpPr>
          <p:cNvPr id="189" name="Google Shape;189;p17"/>
          <p:cNvSpPr txBox="1">
            <a:spLocks noGrp="1"/>
          </p:cNvSpPr>
          <p:nvPr>
            <p:ph type="subTitle" idx="1"/>
          </p:nvPr>
        </p:nvSpPr>
        <p:spPr>
          <a:xfrm>
            <a:off x="801189" y="2052188"/>
            <a:ext cx="7426107" cy="52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IN" sz="1800" dirty="0" smtClean="0">
                <a:solidFill>
                  <a:srgbClr val="002060"/>
                </a:solidFill>
                <a:latin typeface="Georgia" panose="02040502050405020303" pitchFamily="18" charset="0"/>
              </a:rPr>
              <a:t>Workshop Under </a:t>
            </a:r>
          </a:p>
          <a:p>
            <a:r>
              <a:rPr lang="en-IN" sz="1800" dirty="0" smtClean="0">
                <a:solidFill>
                  <a:srgbClr val="002060"/>
                </a:solidFill>
                <a:latin typeface="Georgia" panose="02040502050405020303" pitchFamily="18" charset="0"/>
              </a:rPr>
              <a:t>AICTE </a:t>
            </a:r>
            <a:r>
              <a:rPr lang="en-IN" sz="1800" dirty="0">
                <a:solidFill>
                  <a:srgbClr val="002060"/>
                </a:solidFill>
                <a:latin typeface="Georgia" panose="02040502050405020303" pitchFamily="18" charset="0"/>
              </a:rPr>
              <a:t>Training and Learning Program (ATAL</a:t>
            </a:r>
            <a:r>
              <a:rPr lang="en-IN" sz="1800" dirty="0" smtClean="0">
                <a:solidFill>
                  <a:srgbClr val="002060"/>
                </a:solidFill>
                <a:latin typeface="Georgia" panose="02040502050405020303" pitchFamily="18" charset="0"/>
              </a:rPr>
              <a:t>) Initiative</a:t>
            </a:r>
            <a:endParaRPr lang="en-US" sz="1800" dirty="0">
              <a:solidFill>
                <a:srgbClr val="002060"/>
              </a:solidFill>
              <a:latin typeface="Georgia" panose="02040502050405020303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7297" y="286581"/>
            <a:ext cx="689134" cy="59913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759" y="240106"/>
            <a:ext cx="1199550" cy="553792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</a:t>
            </a:fld>
            <a:endParaRPr lang="en-GB"/>
          </a:p>
        </p:txBody>
      </p:sp>
      <p:sp>
        <p:nvSpPr>
          <p:cNvPr id="7" name="Google Shape;189;p17"/>
          <p:cNvSpPr txBox="1">
            <a:spLocks/>
          </p:cNvSpPr>
          <p:nvPr/>
        </p:nvSpPr>
        <p:spPr>
          <a:xfrm>
            <a:off x="964627" y="3218660"/>
            <a:ext cx="7426107" cy="5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IN" sz="1800" dirty="0" smtClean="0">
                <a:solidFill>
                  <a:srgbClr val="002060"/>
                </a:solidFill>
                <a:latin typeface="Georgia" panose="02040502050405020303" pitchFamily="18" charset="0"/>
              </a:rPr>
              <a:t>Organized by: </a:t>
            </a:r>
          </a:p>
          <a:p>
            <a:r>
              <a:rPr lang="en-IN" sz="1800" dirty="0">
                <a:latin typeface="Georgia" panose="02040502050405020303" pitchFamily="18" charset="0"/>
              </a:rPr>
              <a:t>The LNMIIT Centre for Smart Technologies</a:t>
            </a:r>
            <a:endParaRPr lang="en-US" sz="1100" dirty="0">
              <a:latin typeface="Georgia" panose="02040502050405020303" pitchFamily="18" charset="0"/>
            </a:endParaRPr>
          </a:p>
          <a:p>
            <a:r>
              <a:rPr lang="en-US" sz="1800" dirty="0" smtClean="0">
                <a:solidFill>
                  <a:srgbClr val="002060"/>
                </a:solidFill>
                <a:latin typeface="Georgia" panose="02040502050405020303" pitchFamily="18" charset="0"/>
              </a:rPr>
              <a:t>7</a:t>
            </a:r>
            <a:r>
              <a:rPr lang="en-US" sz="1800" baseline="30000" dirty="0" smtClean="0">
                <a:solidFill>
                  <a:srgbClr val="002060"/>
                </a:solidFill>
                <a:latin typeface="Georgia" panose="02040502050405020303" pitchFamily="18" charset="0"/>
              </a:rPr>
              <a:t>th</a:t>
            </a:r>
            <a:r>
              <a:rPr lang="en-US" sz="1800" dirty="0" smtClean="0">
                <a:solidFill>
                  <a:srgbClr val="002060"/>
                </a:solidFill>
                <a:latin typeface="Georgia" panose="02040502050405020303" pitchFamily="18" charset="0"/>
              </a:rPr>
              <a:t> to 11</a:t>
            </a:r>
            <a:r>
              <a:rPr lang="en-US" sz="1800" baseline="30000" dirty="0" smtClean="0">
                <a:solidFill>
                  <a:srgbClr val="002060"/>
                </a:solidFill>
                <a:latin typeface="Georgia" panose="02040502050405020303" pitchFamily="18" charset="0"/>
              </a:rPr>
              <a:t>th</a:t>
            </a:r>
            <a:r>
              <a:rPr lang="en-US" sz="1800" dirty="0" smtClean="0">
                <a:solidFill>
                  <a:srgbClr val="002060"/>
                </a:solidFill>
                <a:latin typeface="Georgia" panose="02040502050405020303" pitchFamily="18" charset="0"/>
              </a:rPr>
              <a:t> June 2021</a:t>
            </a:r>
            <a:endParaRPr lang="en-US" sz="1800" dirty="0">
              <a:solidFill>
                <a:srgbClr val="002060"/>
              </a:solidFill>
              <a:latin typeface="Georgia" panose="02040502050405020303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Concepts of </a:t>
            </a:r>
            <a:br>
              <a:rPr lang="en-US" dirty="0" smtClean="0"/>
            </a:br>
            <a:r>
              <a:rPr lang="en-US" dirty="0" smtClean="0"/>
              <a:t>Computer Vision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10</a:t>
            </a:fld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248" y="0"/>
            <a:ext cx="689134" cy="59913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336" y="22671"/>
            <a:ext cx="1199550" cy="553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131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9150" y="845600"/>
            <a:ext cx="7505700" cy="63557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CV tasks 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9150" y="1571861"/>
            <a:ext cx="7505700" cy="2866864"/>
          </a:xfrm>
        </p:spPr>
        <p:txBody>
          <a:bodyPr/>
          <a:lstStyle/>
          <a:p>
            <a:r>
              <a:rPr lang="en-US" dirty="0" smtClean="0"/>
              <a:t>Classification: </a:t>
            </a:r>
            <a:r>
              <a:rPr lang="en-US" dirty="0"/>
              <a:t>The task of classification, when it relates to images, generally refers to assigning a label to the whole image, e.g. ‘cat</a:t>
            </a:r>
            <a:r>
              <a:rPr lang="en-US" dirty="0" smtClean="0"/>
              <a:t>’.</a:t>
            </a:r>
          </a:p>
          <a:p>
            <a:endParaRPr lang="en-US" dirty="0" smtClean="0"/>
          </a:p>
          <a:p>
            <a:r>
              <a:rPr lang="en-US" dirty="0" smtClean="0"/>
              <a:t>Localization: It refer </a:t>
            </a:r>
            <a:r>
              <a:rPr lang="en-US" dirty="0"/>
              <a:t>to finding where the object is in said image, usually denoted by the output of some form of bounding box around the object. 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11</a:t>
            </a:fld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6389" y="269137"/>
            <a:ext cx="689134" cy="5991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77" y="291808"/>
            <a:ext cx="1199550" cy="553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263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9150" y="845600"/>
            <a:ext cx="7505700" cy="635577"/>
          </a:xfrm>
        </p:spPr>
        <p:txBody>
          <a:bodyPr>
            <a:normAutofit fontScale="90000"/>
          </a:bodyPr>
          <a:lstStyle/>
          <a:p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9150" y="1571861"/>
            <a:ext cx="7505700" cy="2866864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Object Detection: </a:t>
            </a:r>
            <a:r>
              <a:rPr lang="en-US" dirty="0"/>
              <a:t>finding instances of real-world objects such as faces, bicycles, </a:t>
            </a:r>
            <a:r>
              <a:rPr lang="en-US" dirty="0" smtClean="0"/>
              <a:t>and buildings </a:t>
            </a:r>
            <a:r>
              <a:rPr lang="en-US" dirty="0"/>
              <a:t>in images or videos. </a:t>
            </a:r>
            <a:r>
              <a:rPr lang="en-US" dirty="0" smtClean="0"/>
              <a:t>Object </a:t>
            </a:r>
            <a:r>
              <a:rPr lang="en-US" dirty="0"/>
              <a:t>detection algorithms typically use extracted features </a:t>
            </a:r>
            <a:r>
              <a:rPr lang="en-US" dirty="0" smtClean="0"/>
              <a:t>and learning </a:t>
            </a:r>
            <a:r>
              <a:rPr lang="en-US" dirty="0"/>
              <a:t>algorithms to recognize instances of an object category. </a:t>
            </a:r>
            <a:endParaRPr lang="en-US" dirty="0" smtClean="0"/>
          </a:p>
          <a:p>
            <a:endParaRPr lang="en-US" dirty="0"/>
          </a:p>
          <a:p>
            <a:r>
              <a:rPr lang="en-US" dirty="0"/>
              <a:t>Instance </a:t>
            </a:r>
            <a:r>
              <a:rPr lang="en-US" dirty="0" smtClean="0"/>
              <a:t>Segmentation: It </a:t>
            </a:r>
            <a:r>
              <a:rPr lang="en-US" dirty="0"/>
              <a:t>is the process of detecting instances of the objects, giving them a category </a:t>
            </a:r>
            <a:r>
              <a:rPr lang="en-US" dirty="0" smtClean="0"/>
              <a:t>and then </a:t>
            </a:r>
            <a:r>
              <a:rPr lang="en-US" dirty="0"/>
              <a:t>giving each pixel a label on the basis of that. 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12</a:t>
            </a:fld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6389" y="269137"/>
            <a:ext cx="689134" cy="5991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77" y="291808"/>
            <a:ext cx="1199550" cy="553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177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9150" y="845600"/>
            <a:ext cx="7505700" cy="635577"/>
          </a:xfrm>
        </p:spPr>
        <p:txBody>
          <a:bodyPr>
            <a:normAutofit fontScale="90000"/>
          </a:bodyPr>
          <a:lstStyle/>
          <a:p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9150" y="1571861"/>
            <a:ext cx="7505700" cy="2866864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13</a:t>
            </a:fld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6389" y="269137"/>
            <a:ext cx="689134" cy="5991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77" y="291808"/>
            <a:ext cx="1199550" cy="553792"/>
          </a:xfrm>
          <a:prstGeom prst="rect">
            <a:avLst/>
          </a:prstGeom>
        </p:spPr>
      </p:pic>
      <p:pic>
        <p:nvPicPr>
          <p:cNvPr id="2050" name="Picture 2" descr="https://miro.medium.com/max/942/0*ycWAwfUONTR1UhAn.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536" y="845600"/>
            <a:ext cx="7758467" cy="3829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1714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9150" y="845600"/>
            <a:ext cx="7505700" cy="63557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How do computers handle images?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9150" y="1571861"/>
            <a:ext cx="7505700" cy="2866864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14</a:t>
            </a:fld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6389" y="269137"/>
            <a:ext cx="689134" cy="5991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77" y="291808"/>
            <a:ext cx="1199550" cy="55379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28026" y="1399392"/>
            <a:ext cx="5734155" cy="3537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724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9150" y="845600"/>
            <a:ext cx="7505700" cy="63557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Pixel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9150" y="1571861"/>
            <a:ext cx="4954417" cy="2866864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The word “pixel” means a picture element. </a:t>
            </a:r>
            <a:endParaRPr lang="en-US" dirty="0" smtClean="0"/>
          </a:p>
          <a:p>
            <a:r>
              <a:rPr lang="en-US" dirty="0" smtClean="0"/>
              <a:t>Every </a:t>
            </a:r>
            <a:r>
              <a:rPr lang="en-US" dirty="0"/>
              <a:t>photograph, in digital form, is made up of </a:t>
            </a:r>
            <a:r>
              <a:rPr lang="en-US" dirty="0" smtClean="0"/>
              <a:t>pixels.</a:t>
            </a:r>
          </a:p>
          <a:p>
            <a:r>
              <a:rPr lang="en-US" dirty="0" smtClean="0"/>
              <a:t>They </a:t>
            </a:r>
            <a:r>
              <a:rPr lang="en-US" dirty="0"/>
              <a:t>are the smallest unit of information that make up </a:t>
            </a:r>
            <a:r>
              <a:rPr lang="en-US" dirty="0" smtClean="0"/>
              <a:t>a picture</a:t>
            </a:r>
            <a:r>
              <a:rPr lang="en-US" dirty="0"/>
              <a:t>. </a:t>
            </a:r>
            <a:endParaRPr lang="en-US" dirty="0" smtClean="0"/>
          </a:p>
          <a:p>
            <a:r>
              <a:rPr lang="en-US" dirty="0" smtClean="0"/>
              <a:t>Usually </a:t>
            </a:r>
            <a:r>
              <a:rPr lang="en-US" dirty="0"/>
              <a:t>round or square, they </a:t>
            </a:r>
            <a:r>
              <a:rPr lang="en-US" dirty="0" smtClean="0"/>
              <a:t>are typically </a:t>
            </a:r>
            <a:r>
              <a:rPr lang="en-US" dirty="0"/>
              <a:t>arranged in a 2-dimensional grid. </a:t>
            </a:r>
            <a:br>
              <a:rPr lang="en-US" dirty="0"/>
            </a:b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15</a:t>
            </a:fld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6389" y="269137"/>
            <a:ext cx="689134" cy="5991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77" y="291808"/>
            <a:ext cx="1199550" cy="553792"/>
          </a:xfrm>
          <a:prstGeom prst="rect">
            <a:avLst/>
          </a:prstGeom>
        </p:spPr>
      </p:pic>
      <p:pic>
        <p:nvPicPr>
          <p:cNvPr id="3074" name="Picture 2" descr="See the source imag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2873" y="1481177"/>
            <a:ext cx="2477314" cy="2470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1160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9150" y="845600"/>
            <a:ext cx="7505700" cy="63557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Resolution 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9150" y="1571861"/>
            <a:ext cx="4531224" cy="2866864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The number of pixels in an image is sometimes called the </a:t>
            </a:r>
            <a:r>
              <a:rPr lang="en-US" i="1" dirty="0"/>
              <a:t>resolution</a:t>
            </a:r>
            <a:r>
              <a:rPr lang="en-US" dirty="0"/>
              <a:t>. </a:t>
            </a:r>
            <a:endParaRPr lang="en-US" dirty="0" smtClean="0"/>
          </a:p>
          <a:p>
            <a:r>
              <a:rPr lang="en-US" dirty="0" smtClean="0"/>
              <a:t>When </a:t>
            </a:r>
            <a:r>
              <a:rPr lang="en-US" dirty="0"/>
              <a:t>the term is used to </a:t>
            </a:r>
            <a:r>
              <a:rPr lang="en-US" dirty="0" smtClean="0"/>
              <a:t>describe pixel </a:t>
            </a:r>
            <a:r>
              <a:rPr lang="en-US" dirty="0"/>
              <a:t>count, one convention </a:t>
            </a:r>
            <a:r>
              <a:rPr lang="en-US" dirty="0" smtClean="0"/>
              <a:t>is to </a:t>
            </a:r>
            <a:r>
              <a:rPr lang="en-US" dirty="0"/>
              <a:t>express resolution as the width by the height, for example </a:t>
            </a:r>
            <a:r>
              <a:rPr lang="en-US" dirty="0" smtClean="0"/>
              <a:t>a monitor</a:t>
            </a:r>
            <a:r>
              <a:rPr lang="en-US" dirty="0"/>
              <a:t> </a:t>
            </a:r>
            <a:r>
              <a:rPr lang="en-US" dirty="0" smtClean="0"/>
              <a:t>resolution </a:t>
            </a:r>
            <a:r>
              <a:rPr lang="en-US" dirty="0"/>
              <a:t>of 1280×1024. </a:t>
            </a:r>
            <a:endParaRPr lang="en-US" dirty="0" smtClean="0"/>
          </a:p>
          <a:p>
            <a:r>
              <a:rPr lang="en-US" dirty="0" smtClean="0"/>
              <a:t>This </a:t>
            </a:r>
            <a:r>
              <a:rPr lang="en-US" dirty="0"/>
              <a:t>means there are 1280 pixels from one side to the other, and 1024 </a:t>
            </a:r>
            <a:r>
              <a:rPr lang="en-US" dirty="0" smtClean="0"/>
              <a:t>from top </a:t>
            </a:r>
            <a:r>
              <a:rPr lang="en-US" dirty="0"/>
              <a:t>to bottom. </a:t>
            </a:r>
            <a:br>
              <a:rPr lang="en-US" dirty="0"/>
            </a:b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16</a:t>
            </a:fld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6389" y="269137"/>
            <a:ext cx="689134" cy="5991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77" y="291808"/>
            <a:ext cx="1199550" cy="553792"/>
          </a:xfrm>
          <a:prstGeom prst="rect">
            <a:avLst/>
          </a:prstGeom>
        </p:spPr>
      </p:pic>
      <p:pic>
        <p:nvPicPr>
          <p:cNvPr id="4098" name="Picture 2" descr="See the source imag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4534" y="1571861"/>
            <a:ext cx="3600000" cy="24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9639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9150" y="845600"/>
            <a:ext cx="7505700" cy="63557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Pixel values 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9150" y="1571861"/>
            <a:ext cx="4901518" cy="2866864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Each of the pixels that represents an image stored inside a computer has a </a:t>
            </a:r>
            <a:r>
              <a:rPr lang="en-US" i="1" dirty="0"/>
              <a:t>pixel value </a:t>
            </a:r>
            <a:r>
              <a:rPr lang="en-US" dirty="0"/>
              <a:t>which </a:t>
            </a:r>
            <a:r>
              <a:rPr lang="en-US" dirty="0" smtClean="0"/>
              <a:t>describes how </a:t>
            </a:r>
            <a:r>
              <a:rPr lang="en-US" dirty="0"/>
              <a:t>bright that pixel is, and/or what </a:t>
            </a:r>
            <a:r>
              <a:rPr lang="en-US" dirty="0" err="1"/>
              <a:t>colour</a:t>
            </a:r>
            <a:r>
              <a:rPr lang="en-US" dirty="0"/>
              <a:t> it should be. </a:t>
            </a:r>
            <a:endParaRPr lang="en-US" dirty="0" smtClean="0"/>
          </a:p>
          <a:p>
            <a:r>
              <a:rPr lang="en-US" dirty="0" smtClean="0"/>
              <a:t>This number </a:t>
            </a:r>
            <a:r>
              <a:rPr lang="en-US" dirty="0"/>
              <a:t>is stored as an 8-bit integer giving a range of possible values from 0 to 255</a:t>
            </a:r>
            <a:r>
              <a:rPr lang="en-US" dirty="0" smtClean="0"/>
              <a:t>.</a:t>
            </a:r>
          </a:p>
          <a:p>
            <a:r>
              <a:rPr lang="en-US" dirty="0" smtClean="0"/>
              <a:t>Typically</a:t>
            </a:r>
            <a:r>
              <a:rPr lang="en-US" dirty="0"/>
              <a:t>, zero is to be taken as no </a:t>
            </a:r>
            <a:r>
              <a:rPr lang="en-US" dirty="0" err="1"/>
              <a:t>colour</a:t>
            </a:r>
            <a:r>
              <a:rPr lang="en-US" dirty="0"/>
              <a:t> or black and 255 </a:t>
            </a:r>
            <a:r>
              <a:rPr lang="en-US" dirty="0" smtClean="0"/>
              <a:t>is taken </a:t>
            </a:r>
            <a:r>
              <a:rPr lang="en-US" dirty="0"/>
              <a:t>to be full </a:t>
            </a:r>
            <a:r>
              <a:rPr lang="en-US" dirty="0" err="1"/>
              <a:t>colour</a:t>
            </a:r>
            <a:r>
              <a:rPr lang="en-US" dirty="0"/>
              <a:t> or white. </a:t>
            </a:r>
            <a:endParaRPr lang="en-US" dirty="0" smtClean="0"/>
          </a:p>
          <a:p>
            <a:r>
              <a:rPr lang="en-US" dirty="0" smtClean="0"/>
              <a:t>For colored images, we have 3 values of 8 bit each of R, G, and B. </a:t>
            </a:r>
            <a:r>
              <a:rPr lang="en-US" dirty="0"/>
              <a:t/>
            </a:r>
            <a:br>
              <a:rPr lang="en-US" dirty="0"/>
            </a:b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17</a:t>
            </a:fld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6389" y="269137"/>
            <a:ext cx="689134" cy="5991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77" y="291808"/>
            <a:ext cx="1199550" cy="553792"/>
          </a:xfrm>
          <a:prstGeom prst="rect">
            <a:avLst/>
          </a:prstGeom>
        </p:spPr>
      </p:pic>
      <p:pic>
        <p:nvPicPr>
          <p:cNvPr id="5122" name="Picture 2" descr="See the source imag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0668" y="1481177"/>
            <a:ext cx="3181350" cy="239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1212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9150" y="845600"/>
            <a:ext cx="7505700" cy="63557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What is a digital image?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9150" y="1571861"/>
            <a:ext cx="7505700" cy="286686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An image is defined as a two-dimensional </a:t>
            </a:r>
            <a:r>
              <a:rPr lang="en-US" dirty="0" err="1"/>
              <a:t>function,</a:t>
            </a:r>
            <a:r>
              <a:rPr lang="en-US" b="1" dirty="0" err="1"/>
              <a:t>F</a:t>
            </a:r>
            <a:r>
              <a:rPr lang="en-US" b="1" dirty="0"/>
              <a:t>(</a:t>
            </a:r>
            <a:r>
              <a:rPr lang="en-US" b="1" dirty="0" err="1"/>
              <a:t>x,y</a:t>
            </a:r>
            <a:r>
              <a:rPr lang="en-US" b="1" dirty="0"/>
              <a:t>)</a:t>
            </a:r>
            <a:r>
              <a:rPr lang="en-US" dirty="0"/>
              <a:t>, where x and y are spatial coordinates, and the amplitude of </a:t>
            </a:r>
            <a:r>
              <a:rPr lang="en-US" b="1" dirty="0"/>
              <a:t>F</a:t>
            </a:r>
            <a:r>
              <a:rPr lang="en-US" dirty="0"/>
              <a:t> at any pair of coordinates (</a:t>
            </a:r>
            <a:r>
              <a:rPr lang="en-US" dirty="0" err="1"/>
              <a:t>x,y</a:t>
            </a:r>
            <a:r>
              <a:rPr lang="en-US" dirty="0"/>
              <a:t>) is called the </a:t>
            </a:r>
            <a:r>
              <a:rPr lang="en-US" b="1" dirty="0"/>
              <a:t>intensity</a:t>
            </a:r>
            <a:r>
              <a:rPr lang="en-US" dirty="0"/>
              <a:t> of that image at that point. </a:t>
            </a:r>
            <a:endParaRPr lang="en-US" dirty="0" smtClean="0"/>
          </a:p>
          <a:p>
            <a:r>
              <a:rPr lang="en-US" dirty="0" smtClean="0"/>
              <a:t>When </a:t>
            </a:r>
            <a:r>
              <a:rPr lang="en-US" dirty="0" err="1"/>
              <a:t>x,y</a:t>
            </a:r>
            <a:r>
              <a:rPr lang="en-US" dirty="0"/>
              <a:t>, and amplitude values of </a:t>
            </a:r>
            <a:r>
              <a:rPr lang="en-US" b="1" dirty="0"/>
              <a:t>F</a:t>
            </a:r>
            <a:r>
              <a:rPr lang="en-US" dirty="0"/>
              <a:t> are finite, we call it a </a:t>
            </a:r>
            <a:r>
              <a:rPr lang="en-US" b="1" dirty="0"/>
              <a:t>digital image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Threfore</a:t>
            </a:r>
            <a:r>
              <a:rPr lang="en-US" dirty="0" smtClean="0"/>
              <a:t>, </a:t>
            </a:r>
            <a:r>
              <a:rPr lang="en-US" dirty="0"/>
              <a:t>an image can be defined by a two-dimensional array specifically arranged in rows and columns.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18</a:t>
            </a:fld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6389" y="269137"/>
            <a:ext cx="689134" cy="5991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77" y="291808"/>
            <a:ext cx="1199550" cy="553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568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9150" y="845600"/>
            <a:ext cx="7505700" cy="63557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Binary images 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9150" y="1571861"/>
            <a:ext cx="5082886" cy="2866864"/>
          </a:xfrm>
        </p:spPr>
        <p:txBody>
          <a:bodyPr/>
          <a:lstStyle/>
          <a:p>
            <a:r>
              <a:rPr lang="en-US" dirty="0"/>
              <a:t>The binary image as its name suggests, contain only two pixel elements </a:t>
            </a:r>
            <a:r>
              <a:rPr lang="en-US" dirty="0" err="1"/>
              <a:t>i.e</a:t>
            </a:r>
            <a:r>
              <a:rPr lang="en-US" dirty="0"/>
              <a:t> 0 &amp; 1,where 0 refers to black and 1 refers to white. 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This </a:t>
            </a:r>
            <a:r>
              <a:rPr lang="en-US" dirty="0"/>
              <a:t>image is also known as Monochrome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19</a:t>
            </a:fld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6389" y="269137"/>
            <a:ext cx="689134" cy="5991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77" y="291808"/>
            <a:ext cx="1199550" cy="553792"/>
          </a:xfrm>
          <a:prstGeom prst="rect">
            <a:avLst/>
          </a:prstGeom>
        </p:spPr>
      </p:pic>
      <p:pic>
        <p:nvPicPr>
          <p:cNvPr id="6146" name="Picture 2" descr="See the source imag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1580" y="1729614"/>
            <a:ext cx="3097854" cy="2057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6378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Part – </a:t>
            </a:r>
            <a:r>
              <a:rPr lang="en-US" dirty="0" smtClean="0"/>
              <a:t>B </a:t>
            </a:r>
            <a:br>
              <a:rPr lang="en-US" dirty="0" smtClean="0"/>
            </a:br>
            <a:r>
              <a:rPr lang="en-US" dirty="0" smtClean="0"/>
              <a:t>Computer Vision</a:t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Class X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2</a:t>
            </a:fld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248" y="0"/>
            <a:ext cx="689134" cy="59913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336" y="22671"/>
            <a:ext cx="1199550" cy="553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710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9150" y="845600"/>
            <a:ext cx="7505700" cy="635577"/>
          </a:xfrm>
        </p:spPr>
        <p:txBody>
          <a:bodyPr>
            <a:normAutofit fontScale="90000"/>
          </a:bodyPr>
          <a:lstStyle/>
          <a:p>
            <a:r>
              <a:rPr lang="en-IN" dirty="0"/>
              <a:t>Grayscale Images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7488" y="1481177"/>
            <a:ext cx="3594152" cy="3365407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Grayscale images are images which have a range of shades of gray without apparent </a:t>
            </a:r>
            <a:r>
              <a:rPr lang="en-US" dirty="0" err="1"/>
              <a:t>colour</a:t>
            </a:r>
            <a:r>
              <a:rPr lang="en-US" dirty="0"/>
              <a:t>. 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The darkest </a:t>
            </a:r>
            <a:r>
              <a:rPr lang="en-US" dirty="0"/>
              <a:t>possible shade is black, which is the total absence of </a:t>
            </a:r>
            <a:r>
              <a:rPr lang="en-US" dirty="0" err="1"/>
              <a:t>colour</a:t>
            </a:r>
            <a:r>
              <a:rPr lang="en-US" dirty="0"/>
              <a:t> or zero value of pixel. 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The lightest possible </a:t>
            </a:r>
            <a:r>
              <a:rPr lang="en-US" dirty="0"/>
              <a:t>shade is white, which is the total presence of </a:t>
            </a:r>
            <a:r>
              <a:rPr lang="en-US" dirty="0" err="1"/>
              <a:t>colour</a:t>
            </a:r>
            <a:r>
              <a:rPr lang="en-US" dirty="0"/>
              <a:t> or 255 value of a pixel . 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20</a:t>
            </a:fld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6389" y="269137"/>
            <a:ext cx="689134" cy="5991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77" y="291808"/>
            <a:ext cx="1199550" cy="553792"/>
          </a:xfrm>
          <a:prstGeom prst="rect">
            <a:avLst/>
          </a:prstGeom>
        </p:spPr>
      </p:pic>
      <p:pic>
        <p:nvPicPr>
          <p:cNvPr id="7170" name="Picture 2" descr="See the source imag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8947" y="1851471"/>
            <a:ext cx="5230487" cy="2154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8794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9150" y="845600"/>
            <a:ext cx="7505700" cy="63557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RGB (colored) images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9150" y="1571861"/>
            <a:ext cx="3972004" cy="2866864"/>
          </a:xfrm>
        </p:spPr>
        <p:txBody>
          <a:bodyPr>
            <a:normAutofit fontScale="92500"/>
          </a:bodyPr>
          <a:lstStyle/>
          <a:p>
            <a:r>
              <a:rPr lang="en-US" dirty="0"/>
              <a:t>These images are made up of three </a:t>
            </a:r>
            <a:r>
              <a:rPr lang="en-US" dirty="0" smtClean="0"/>
              <a:t>primary </a:t>
            </a:r>
            <a:r>
              <a:rPr lang="en-US" dirty="0" err="1" smtClean="0"/>
              <a:t>colours</a:t>
            </a:r>
            <a:r>
              <a:rPr lang="en-US" dirty="0" smtClean="0"/>
              <a:t> </a:t>
            </a:r>
            <a:r>
              <a:rPr lang="en-US" dirty="0"/>
              <a:t>Red, Green and Blue. </a:t>
            </a:r>
            <a:endParaRPr lang="en-US" dirty="0" smtClean="0"/>
          </a:p>
          <a:p>
            <a:r>
              <a:rPr lang="en-US" dirty="0" smtClean="0"/>
              <a:t>All </a:t>
            </a:r>
            <a:r>
              <a:rPr lang="en-US" dirty="0"/>
              <a:t>the </a:t>
            </a:r>
            <a:r>
              <a:rPr lang="en-US" dirty="0" err="1"/>
              <a:t>colours</a:t>
            </a:r>
            <a:r>
              <a:rPr lang="en-US" dirty="0"/>
              <a:t> that are present can be made by combining </a:t>
            </a:r>
            <a:r>
              <a:rPr lang="en-US" dirty="0" smtClean="0"/>
              <a:t>different intensities </a:t>
            </a:r>
            <a:r>
              <a:rPr lang="en-US" dirty="0"/>
              <a:t>of red, green and blue </a:t>
            </a:r>
            <a:br>
              <a:rPr lang="en-US" dirty="0"/>
            </a:b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21</a:t>
            </a:fld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6389" y="269137"/>
            <a:ext cx="689134" cy="5991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77" y="291808"/>
            <a:ext cx="1199550" cy="553792"/>
          </a:xfrm>
          <a:prstGeom prst="rect">
            <a:avLst/>
          </a:prstGeom>
        </p:spPr>
      </p:pic>
      <p:pic>
        <p:nvPicPr>
          <p:cNvPr id="8194" name="Picture 2" descr="See the source imag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5084" y="1549543"/>
            <a:ext cx="3600000" cy="291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0562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9150" y="845600"/>
            <a:ext cx="7505700" cy="63557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Lets explore RGB images 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9150" y="1571861"/>
            <a:ext cx="7505700" cy="2866864"/>
          </a:xfrm>
        </p:spPr>
        <p:txBody>
          <a:bodyPr/>
          <a:lstStyle/>
          <a:p>
            <a:r>
              <a:rPr lang="en-IN" dirty="0">
                <a:hlinkClick r:id="rId2"/>
              </a:rPr>
              <a:t>https://</a:t>
            </a:r>
            <a:r>
              <a:rPr lang="en-IN" dirty="0" smtClean="0">
                <a:hlinkClick r:id="rId2"/>
              </a:rPr>
              <a:t>www.w3schools.com/colors/colors_rgb.asp</a:t>
            </a:r>
            <a:r>
              <a:rPr lang="en-IN" dirty="0" smtClean="0"/>
              <a:t>   </a:t>
            </a:r>
            <a:r>
              <a:rPr lang="en-IN" dirty="0"/>
              <a:t/>
            </a:r>
            <a:br>
              <a:rPr lang="en-IN" dirty="0"/>
            </a:b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22</a:t>
            </a:fld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6389" y="269137"/>
            <a:ext cx="689134" cy="5991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77" y="291808"/>
            <a:ext cx="1199550" cy="55379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55254" y="2102414"/>
            <a:ext cx="5040000" cy="2597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73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9150" y="845600"/>
            <a:ext cx="7505700" cy="635577"/>
          </a:xfrm>
        </p:spPr>
        <p:txBody>
          <a:bodyPr>
            <a:normAutofit fontScale="90000"/>
          </a:bodyPr>
          <a:lstStyle/>
          <a:p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9150" y="1571861"/>
            <a:ext cx="7505700" cy="2866864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23</a:t>
            </a:fld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6389" y="269137"/>
            <a:ext cx="689134" cy="5991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77" y="291808"/>
            <a:ext cx="1199550" cy="553792"/>
          </a:xfrm>
          <a:prstGeom prst="rect">
            <a:avLst/>
          </a:prstGeom>
        </p:spPr>
      </p:pic>
      <p:pic>
        <p:nvPicPr>
          <p:cNvPr id="10242" name="Picture 2" descr="See the source imag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8700" y="845600"/>
            <a:ext cx="5400000" cy="4013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0478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9150" y="845600"/>
            <a:ext cx="7505700" cy="63557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Image feature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9150" y="1571860"/>
            <a:ext cx="4372526" cy="3365407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A feature</a:t>
            </a:r>
            <a:r>
              <a:rPr lang="en-US" dirty="0"/>
              <a:t> is a piece of information about the content of an </a:t>
            </a:r>
            <a:r>
              <a:rPr lang="en-US" dirty="0" smtClean="0"/>
              <a:t>image. </a:t>
            </a:r>
          </a:p>
          <a:p>
            <a:r>
              <a:rPr lang="en-US" dirty="0" smtClean="0"/>
              <a:t>Typically </a:t>
            </a:r>
            <a:r>
              <a:rPr lang="en-US" dirty="0"/>
              <a:t>about whether a certain region of the image has certain properties. </a:t>
            </a:r>
            <a:endParaRPr lang="en-US" dirty="0" smtClean="0"/>
          </a:p>
          <a:p>
            <a:r>
              <a:rPr lang="en-US" dirty="0" smtClean="0"/>
              <a:t>Features </a:t>
            </a:r>
            <a:r>
              <a:rPr lang="en-US" dirty="0"/>
              <a:t>may be specific structures in the image such as points, edges or objects. </a:t>
            </a:r>
            <a:endParaRPr lang="en-US" dirty="0" smtClean="0"/>
          </a:p>
          <a:p>
            <a:r>
              <a:rPr lang="en-US" dirty="0" smtClean="0"/>
              <a:t>Features </a:t>
            </a:r>
            <a:r>
              <a:rPr lang="en-US" dirty="0"/>
              <a:t>are related to motion in image sequences, or to shapes defined in terms of curves or boundaries between different image regions.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24</a:t>
            </a:fld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6389" y="269137"/>
            <a:ext cx="689134" cy="5991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77" y="291808"/>
            <a:ext cx="1199550" cy="55379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9434" y="196285"/>
            <a:ext cx="3600000" cy="328476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11718" y="3410364"/>
            <a:ext cx="2002759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620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 to OpenCV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25</a:t>
            </a:fld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248" y="0"/>
            <a:ext cx="689134" cy="59913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336" y="22671"/>
            <a:ext cx="1199550" cy="553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79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9150" y="845600"/>
            <a:ext cx="7505700" cy="63557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OpenCV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9149" y="1571861"/>
            <a:ext cx="5862307" cy="2866864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OpenCV is </a:t>
            </a:r>
            <a:r>
              <a:rPr lang="en-US" dirty="0" smtClean="0"/>
              <a:t>an</a:t>
            </a:r>
            <a:r>
              <a:rPr lang="en-US" dirty="0"/>
              <a:t> </a:t>
            </a:r>
            <a:r>
              <a:rPr lang="en-US" b="1" dirty="0"/>
              <a:t>open-source library</a:t>
            </a:r>
            <a:r>
              <a:rPr lang="en-US" dirty="0"/>
              <a:t>, which is used for computer vision in Artificial intelligence, Machine Learning, face recognition, etc. </a:t>
            </a:r>
            <a:endParaRPr lang="en-US" dirty="0" smtClean="0"/>
          </a:p>
          <a:p>
            <a:endParaRPr lang="en-US" dirty="0"/>
          </a:p>
          <a:p>
            <a:r>
              <a:rPr lang="en-US" dirty="0"/>
              <a:t>OpenCV supports a wide variety of programming languages like Python, C++, Java, </a:t>
            </a:r>
            <a:r>
              <a:rPr lang="en-US" dirty="0" err="1" smtClean="0"/>
              <a:t>etc</a:t>
            </a:r>
            <a:endParaRPr lang="en-US" dirty="0" smtClean="0"/>
          </a:p>
          <a:p>
            <a:endParaRPr lang="en-US" dirty="0"/>
          </a:p>
          <a:p>
            <a:r>
              <a:rPr lang="en-US" dirty="0"/>
              <a:t> It can process images and videos to identify objects, faces, or even the handwriting of a human. 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26</a:t>
            </a:fld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6389" y="269137"/>
            <a:ext cx="689134" cy="5991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77" y="291808"/>
            <a:ext cx="1199550" cy="553792"/>
          </a:xfrm>
          <a:prstGeom prst="rect">
            <a:avLst/>
          </a:prstGeom>
        </p:spPr>
      </p:pic>
      <p:pic>
        <p:nvPicPr>
          <p:cNvPr id="11266" name="Picture 2" descr="See the source imag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4832" y="1791576"/>
            <a:ext cx="2070691" cy="1828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995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9150" y="845600"/>
            <a:ext cx="7505700" cy="63557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Applications of OpenCV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9150" y="1571861"/>
            <a:ext cx="7505700" cy="2866864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27</a:t>
            </a:fld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6389" y="269137"/>
            <a:ext cx="689134" cy="5991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77" y="291808"/>
            <a:ext cx="1199550" cy="55379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22867" y="1352404"/>
            <a:ext cx="3898265" cy="3584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427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9150" y="845600"/>
            <a:ext cx="7505700" cy="63557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Installing OpenCV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9150" y="1571861"/>
            <a:ext cx="7505700" cy="2866864"/>
          </a:xfrm>
        </p:spPr>
        <p:txBody>
          <a:bodyPr/>
          <a:lstStyle/>
          <a:p>
            <a:r>
              <a:rPr lang="en-US" dirty="0" smtClean="0"/>
              <a:t>OpenCV does not come preinstalled with Anaconda</a:t>
            </a:r>
          </a:p>
          <a:p>
            <a:r>
              <a:rPr lang="en-US" dirty="0" smtClean="0"/>
              <a:t>Install it from Anaconda Navigator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28</a:t>
            </a:fld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6389" y="269137"/>
            <a:ext cx="689134" cy="5991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77" y="291808"/>
            <a:ext cx="1199550" cy="55379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4850" y="2472978"/>
            <a:ext cx="7560000" cy="149684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4850" y="2529848"/>
            <a:ext cx="7560000" cy="1601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063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9150" y="845600"/>
            <a:ext cx="7505700" cy="63557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Installing 	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9150" y="1571861"/>
            <a:ext cx="7505700" cy="2866864"/>
          </a:xfrm>
        </p:spPr>
        <p:txBody>
          <a:bodyPr/>
          <a:lstStyle/>
          <a:p>
            <a:r>
              <a:rPr lang="en-US" dirty="0" smtClean="0"/>
              <a:t>Else use anaconda prompt and run the command </a:t>
            </a:r>
          </a:p>
          <a:p>
            <a:r>
              <a:rPr lang="en-US" dirty="0" smtClean="0">
                <a:latin typeface="Consolas" panose="020B0609020204030204" pitchFamily="49" charset="0"/>
              </a:rPr>
              <a:t>Pip install </a:t>
            </a:r>
            <a:r>
              <a:rPr lang="en-US" dirty="0" err="1" smtClean="0">
                <a:latin typeface="Consolas" panose="020B0609020204030204" pitchFamily="49" charset="0"/>
              </a:rPr>
              <a:t>opencv</a:t>
            </a:r>
            <a:r>
              <a:rPr lang="en-US" dirty="0" smtClean="0">
                <a:latin typeface="Consolas" panose="020B0609020204030204" pitchFamily="49" charset="0"/>
              </a:rPr>
              <a:t>-python </a:t>
            </a:r>
          </a:p>
          <a:p>
            <a:endParaRPr lang="en-US" dirty="0">
              <a:latin typeface="Consolas" panose="020B0609020204030204" pitchFamily="49" charset="0"/>
            </a:endParaRPr>
          </a:p>
          <a:p>
            <a:r>
              <a:rPr lang="en-US" dirty="0" smtClean="0">
                <a:latin typeface="Consolas" panose="020B0609020204030204" pitchFamily="49" charset="0"/>
              </a:rPr>
              <a:t>Or </a:t>
            </a:r>
          </a:p>
          <a:p>
            <a:r>
              <a:rPr lang="en-US" dirty="0" smtClean="0">
                <a:latin typeface="Consolas" panose="020B0609020204030204" pitchFamily="49" charset="0"/>
              </a:rPr>
              <a:t>Run the same </a:t>
            </a:r>
            <a:r>
              <a:rPr lang="en-US" dirty="0" err="1" smtClean="0">
                <a:latin typeface="Consolas" panose="020B0609020204030204" pitchFamily="49" charset="0"/>
              </a:rPr>
              <a:t>commans</a:t>
            </a:r>
            <a:r>
              <a:rPr lang="en-US" dirty="0" smtClean="0">
                <a:latin typeface="Consolas" panose="020B0609020204030204" pitchFamily="49" charset="0"/>
              </a:rPr>
              <a:t> using Jupyter Notebook</a:t>
            </a:r>
          </a:p>
          <a:p>
            <a:endParaRPr lang="en-US" dirty="0"/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29</a:t>
            </a:fld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6389" y="269137"/>
            <a:ext cx="689134" cy="5991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77" y="291808"/>
            <a:ext cx="1199550" cy="553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49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9150" y="845600"/>
            <a:ext cx="7505700" cy="657197"/>
          </a:xfrm>
        </p:spPr>
        <p:txBody>
          <a:bodyPr/>
          <a:lstStyle/>
          <a:p>
            <a:r>
              <a:rPr lang="en-US" dirty="0" smtClean="0"/>
              <a:t>Computer Vision (Class X)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9150" y="1709530"/>
            <a:ext cx="7505700" cy="2729195"/>
          </a:xfrm>
        </p:spPr>
        <p:txBody>
          <a:bodyPr>
            <a:normAutofit/>
          </a:bodyPr>
          <a:lstStyle/>
          <a:p>
            <a:r>
              <a:rPr lang="en-US" dirty="0" smtClean="0"/>
              <a:t>Introduction to Computer Vision (CV)</a:t>
            </a:r>
          </a:p>
          <a:p>
            <a:r>
              <a:rPr lang="en-US" dirty="0" smtClean="0"/>
              <a:t>Applications of CV</a:t>
            </a:r>
          </a:p>
          <a:p>
            <a:r>
              <a:rPr lang="en-US" dirty="0" smtClean="0"/>
              <a:t>Basic Concepts of CV </a:t>
            </a:r>
          </a:p>
          <a:p>
            <a:r>
              <a:rPr lang="en-US" dirty="0" smtClean="0"/>
              <a:t>Introduction to OpenCV</a:t>
            </a:r>
          </a:p>
          <a:p>
            <a:r>
              <a:rPr lang="en-US" dirty="0" smtClean="0"/>
              <a:t>Image Processing with OpenCV</a:t>
            </a:r>
          </a:p>
          <a:p>
            <a:r>
              <a:rPr lang="en-US" dirty="0" smtClean="0"/>
              <a:t>Convolution </a:t>
            </a:r>
          </a:p>
          <a:p>
            <a:r>
              <a:rPr lang="en-US" dirty="0" smtClean="0"/>
              <a:t>Convolutional Neural Network (CNN)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6389" y="269137"/>
            <a:ext cx="689134" cy="59913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77" y="291808"/>
            <a:ext cx="1199550" cy="553792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6069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9150" y="845600"/>
            <a:ext cx="7505700" cy="63557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Basic Image Operations with OpenCV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9150" y="1571861"/>
            <a:ext cx="7505700" cy="2866864"/>
          </a:xfrm>
        </p:spPr>
        <p:txBody>
          <a:bodyPr/>
          <a:lstStyle/>
          <a:p>
            <a:r>
              <a:rPr lang="en-US" dirty="0" smtClean="0"/>
              <a:t>Library import: </a:t>
            </a:r>
            <a:r>
              <a:rPr lang="en-US" dirty="0" smtClean="0">
                <a:solidFill>
                  <a:schemeClr val="accent5"/>
                </a:solidFill>
                <a:latin typeface="Consolas" panose="020B0609020204030204" pitchFamily="49" charset="0"/>
              </a:rPr>
              <a:t>import cv2  </a:t>
            </a:r>
            <a:r>
              <a:rPr lang="en-US" dirty="0" smtClean="0">
                <a:solidFill>
                  <a:srgbClr val="000000"/>
                </a:solidFill>
              </a:rPr>
              <a:t>or</a:t>
            </a:r>
            <a:r>
              <a:rPr lang="en-US" dirty="0" smtClean="0">
                <a:solidFill>
                  <a:schemeClr val="accent5"/>
                </a:solidFill>
                <a:latin typeface="Consolas" panose="020B0609020204030204" pitchFamily="49" charset="0"/>
              </a:rPr>
              <a:t> import cv2 as cv</a:t>
            </a:r>
          </a:p>
          <a:p>
            <a:endParaRPr lang="en-IN" dirty="0">
              <a:solidFill>
                <a:schemeClr val="accent5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30</a:t>
            </a:fld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6389" y="269137"/>
            <a:ext cx="689134" cy="5991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77" y="291808"/>
            <a:ext cx="1199550" cy="553792"/>
          </a:xfrm>
          <a:prstGeom prst="rect">
            <a:avLst/>
          </a:prstGeom>
        </p:spPr>
      </p:pic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969000"/>
              </p:ext>
            </p:extLst>
          </p:nvPr>
        </p:nvGraphicFramePr>
        <p:xfrm>
          <a:off x="1221719" y="2057640"/>
          <a:ext cx="6096000" cy="276084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385454">
                  <a:extLst>
                    <a:ext uri="{9D8B030D-6E8A-4147-A177-3AD203B41FA5}">
                      <a16:colId xmlns:a16="http://schemas.microsoft.com/office/drawing/2014/main" val="3641873131"/>
                    </a:ext>
                  </a:extLst>
                </a:gridCol>
                <a:gridCol w="4710546">
                  <a:extLst>
                    <a:ext uri="{9D8B030D-6E8A-4147-A177-3AD203B41FA5}">
                      <a16:colId xmlns:a16="http://schemas.microsoft.com/office/drawing/2014/main" val="3384096669"/>
                    </a:ext>
                  </a:extLst>
                </a:gridCol>
              </a:tblGrid>
              <a:tr h="345106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accent5"/>
                          </a:solidFill>
                        </a:rPr>
                        <a:t>Function </a:t>
                      </a:r>
                      <a:endParaRPr lang="en-IN" dirty="0">
                        <a:solidFill>
                          <a:schemeClr val="accent5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accent5"/>
                          </a:solidFill>
                        </a:rPr>
                        <a:t>Description</a:t>
                      </a:r>
                      <a:endParaRPr lang="en-IN" dirty="0">
                        <a:solidFill>
                          <a:schemeClr val="accent5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4736185"/>
                  </a:ext>
                </a:extLst>
              </a:tr>
              <a:tr h="34510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N" sz="1400" u="none" strike="noStrike" cap="none" dirty="0" err="1" smtClean="0">
                          <a:solidFill>
                            <a:schemeClr val="accent5"/>
                          </a:solidFill>
                          <a:effectLst/>
                          <a:sym typeface="Arial"/>
                        </a:rPr>
                        <a:t>imread</a:t>
                      </a:r>
                      <a:endParaRPr lang="en-IN" sz="1400" b="0" i="0" u="none" strike="noStrike" cap="none" dirty="0" smtClean="0">
                        <a:solidFill>
                          <a:schemeClr val="accent5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accent5"/>
                          </a:solidFill>
                        </a:rPr>
                        <a:t>Read the image</a:t>
                      </a:r>
                      <a:endParaRPr lang="en-IN" dirty="0">
                        <a:solidFill>
                          <a:schemeClr val="accent5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028391"/>
                  </a:ext>
                </a:extLst>
              </a:tr>
              <a:tr h="345106">
                <a:tc>
                  <a:txBody>
                    <a:bodyPr/>
                    <a:lstStyle/>
                    <a:p>
                      <a:r>
                        <a:rPr lang="en-US" dirty="0" err="1" smtClean="0">
                          <a:solidFill>
                            <a:schemeClr val="accent5"/>
                          </a:solidFill>
                        </a:rPr>
                        <a:t>imshow</a:t>
                      </a:r>
                      <a:endParaRPr lang="en-IN" dirty="0">
                        <a:solidFill>
                          <a:schemeClr val="accent5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accent5"/>
                          </a:solidFill>
                        </a:rPr>
                        <a:t>Show image in a window</a:t>
                      </a:r>
                      <a:endParaRPr lang="en-IN" dirty="0">
                        <a:solidFill>
                          <a:schemeClr val="accent5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3704684"/>
                  </a:ext>
                </a:extLst>
              </a:tr>
              <a:tr h="345106">
                <a:tc>
                  <a:txBody>
                    <a:bodyPr/>
                    <a:lstStyle/>
                    <a:p>
                      <a:r>
                        <a:rPr lang="en-US" dirty="0" err="1" smtClean="0">
                          <a:solidFill>
                            <a:schemeClr val="accent5"/>
                          </a:solidFill>
                        </a:rPr>
                        <a:t>imwrite</a:t>
                      </a:r>
                      <a:endParaRPr lang="en-IN" dirty="0">
                        <a:solidFill>
                          <a:schemeClr val="accent5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accent5"/>
                          </a:solidFill>
                        </a:rPr>
                        <a:t>Save</a:t>
                      </a:r>
                      <a:r>
                        <a:rPr lang="en-US" baseline="0" dirty="0" smtClean="0">
                          <a:solidFill>
                            <a:schemeClr val="accent5"/>
                          </a:solidFill>
                        </a:rPr>
                        <a:t> the image at a location</a:t>
                      </a:r>
                      <a:endParaRPr lang="en-IN" dirty="0">
                        <a:solidFill>
                          <a:schemeClr val="accent5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9866091"/>
                  </a:ext>
                </a:extLst>
              </a:tr>
              <a:tr h="34510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N" sz="1400" b="0" i="0" u="none" strike="noStrike" cap="none" dirty="0" err="1" smtClean="0">
                          <a:solidFill>
                            <a:schemeClr val="accent5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cvtColor</a:t>
                      </a:r>
                      <a:endParaRPr lang="en-IN" sz="1400" b="0" i="0" u="none" strike="noStrike" cap="none" dirty="0" smtClean="0">
                        <a:solidFill>
                          <a:schemeClr val="accent5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cap="none" dirty="0" smtClean="0">
                          <a:solidFill>
                            <a:schemeClr val="accent5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 convert image to different color schemes</a:t>
                      </a:r>
                      <a:endParaRPr lang="en-IN" dirty="0">
                        <a:solidFill>
                          <a:schemeClr val="accent5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9579838"/>
                  </a:ext>
                </a:extLst>
              </a:tr>
              <a:tr h="34510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N" sz="1400" b="0" i="0" u="none" strike="noStrike" cap="none" dirty="0" smtClean="0">
                          <a:solidFill>
                            <a:schemeClr val="accent5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resize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accent5"/>
                          </a:solidFill>
                        </a:rPr>
                        <a:t>Convert the</a:t>
                      </a:r>
                      <a:r>
                        <a:rPr lang="en-US" baseline="0" dirty="0" smtClean="0">
                          <a:solidFill>
                            <a:schemeClr val="accent5"/>
                          </a:solidFill>
                        </a:rPr>
                        <a:t> image to a different size. </a:t>
                      </a:r>
                      <a:endParaRPr lang="en-IN" dirty="0">
                        <a:solidFill>
                          <a:schemeClr val="accent5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628528"/>
                  </a:ext>
                </a:extLst>
              </a:tr>
              <a:tr h="345106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accent5"/>
                          </a:solidFill>
                        </a:rPr>
                        <a:t>split</a:t>
                      </a:r>
                      <a:endParaRPr lang="en-IN" dirty="0">
                        <a:solidFill>
                          <a:schemeClr val="accent5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accent5"/>
                          </a:solidFill>
                        </a:rPr>
                        <a:t>Split the R, G , B channels of the image </a:t>
                      </a:r>
                      <a:endParaRPr lang="en-IN" dirty="0">
                        <a:solidFill>
                          <a:schemeClr val="accent5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4022654"/>
                  </a:ext>
                </a:extLst>
              </a:tr>
              <a:tr h="345106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accent5"/>
                          </a:solidFill>
                        </a:rPr>
                        <a:t>merge</a:t>
                      </a:r>
                      <a:endParaRPr lang="en-IN" dirty="0">
                        <a:solidFill>
                          <a:schemeClr val="accent5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accent5"/>
                          </a:solidFill>
                        </a:rPr>
                        <a:t>Merge the RGB channels of the image </a:t>
                      </a:r>
                      <a:endParaRPr lang="en-IN" dirty="0">
                        <a:solidFill>
                          <a:schemeClr val="accent5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06677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49671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9150" y="845600"/>
            <a:ext cx="7505700" cy="63557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Lets get started 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9150" y="1571861"/>
            <a:ext cx="7505700" cy="2866864"/>
          </a:xfrm>
        </p:spPr>
        <p:txBody>
          <a:bodyPr/>
          <a:lstStyle/>
          <a:p>
            <a:r>
              <a:rPr lang="en-US" dirty="0" smtClean="0"/>
              <a:t>We’ll work in Jupyter notebook. </a:t>
            </a:r>
          </a:p>
          <a:p>
            <a:r>
              <a:rPr lang="en-US" dirty="0" smtClean="0"/>
              <a:t>You can also work in python without anaconda</a:t>
            </a:r>
          </a:p>
          <a:p>
            <a:r>
              <a:rPr lang="en-US" dirty="0" smtClean="0"/>
              <a:t>Keep the images in the same folder as your code or a folder inside it </a:t>
            </a:r>
          </a:p>
          <a:p>
            <a:r>
              <a:rPr lang="en-US" dirty="0" smtClean="0"/>
              <a:t> 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31</a:t>
            </a:fld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6389" y="269137"/>
            <a:ext cx="689134" cy="5991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77" y="291808"/>
            <a:ext cx="1199550" cy="553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989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9150" y="845600"/>
            <a:ext cx="7505700" cy="63557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Precautions with Jupyter Notebook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9150" y="1571861"/>
            <a:ext cx="3800284" cy="2866864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If we try a simple code: </a:t>
            </a:r>
          </a:p>
          <a:p>
            <a:endParaRPr lang="en-US" dirty="0"/>
          </a:p>
          <a:p>
            <a:r>
              <a:rPr lang="en-US" dirty="0" smtClean="0"/>
              <a:t>It will not work as the new window will not open </a:t>
            </a:r>
          </a:p>
          <a:p>
            <a:r>
              <a:rPr lang="en-US" dirty="0" smtClean="0"/>
              <a:t>We need to add two more lines of code whenever we work with Jupyter Notebook. 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32</a:t>
            </a:fld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6389" y="269137"/>
            <a:ext cx="689134" cy="5991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77" y="291808"/>
            <a:ext cx="1199550" cy="55379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88696" y="1531770"/>
            <a:ext cx="4181475" cy="819150"/>
          </a:xfrm>
          <a:prstGeom prst="rect">
            <a:avLst/>
          </a:prstGeom>
        </p:spPr>
      </p:pic>
      <p:pic>
        <p:nvPicPr>
          <p:cNvPr id="1026" name="Picture 2" descr="https://miro.medium.com/max/1706/1*f_pWffeA96JFP1mX5TMd4Q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9434" y="2805837"/>
            <a:ext cx="4320000" cy="1934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4174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9150" y="845600"/>
            <a:ext cx="7505700" cy="63557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Complete code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9150" y="1571861"/>
            <a:ext cx="7505700" cy="2866864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33</a:t>
            </a:fld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6389" y="269137"/>
            <a:ext cx="689134" cy="5991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77" y="291808"/>
            <a:ext cx="1199550" cy="55379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5448" y="1571861"/>
            <a:ext cx="4105275" cy="12001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70187" y="1163388"/>
            <a:ext cx="3600000" cy="2923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599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9150" y="845600"/>
            <a:ext cx="7505700" cy="635577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imshow</a:t>
            </a:r>
            <a:r>
              <a:rPr lang="en-US" dirty="0" smtClean="0"/>
              <a:t> is also possible with </a:t>
            </a:r>
            <a:r>
              <a:rPr lang="en-US" dirty="0" err="1" smtClean="0"/>
              <a:t>matplotlib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9150" y="1571861"/>
            <a:ext cx="7505700" cy="2866864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34</a:t>
            </a:fld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6389" y="269137"/>
            <a:ext cx="689134" cy="5991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77" y="291808"/>
            <a:ext cx="1199550" cy="55379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14207" y="1375945"/>
            <a:ext cx="3990109" cy="3798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530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9150" y="845600"/>
            <a:ext cx="7505700" cy="63557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Resize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9150" y="1571861"/>
            <a:ext cx="7505700" cy="2866864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35</a:t>
            </a:fld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6389" y="269137"/>
            <a:ext cx="689134" cy="5991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77" y="291808"/>
            <a:ext cx="1199550" cy="55379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6322" y="1481177"/>
            <a:ext cx="6581775" cy="277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7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9150" y="845600"/>
            <a:ext cx="7505700" cy="635577"/>
          </a:xfrm>
        </p:spPr>
        <p:txBody>
          <a:bodyPr>
            <a:normAutofit/>
          </a:bodyPr>
          <a:lstStyle/>
          <a:p>
            <a:r>
              <a:rPr lang="en-US" sz="2400" dirty="0" smtClean="0"/>
              <a:t>Split and Merge </a:t>
            </a:r>
            <a:endParaRPr lang="en-IN" sz="24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9150" y="1571861"/>
            <a:ext cx="7505700" cy="2866864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36</a:t>
            </a:fld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6389" y="269137"/>
            <a:ext cx="689134" cy="5991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77" y="291808"/>
            <a:ext cx="1199550" cy="55379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76683" y="203734"/>
            <a:ext cx="5103906" cy="473353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7917" y="845600"/>
            <a:ext cx="2520000" cy="205017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49653" y="868273"/>
            <a:ext cx="2520000" cy="205017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7917" y="2887098"/>
            <a:ext cx="2520000" cy="205017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49653" y="2887098"/>
            <a:ext cx="2520000" cy="2050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347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9150" y="845600"/>
            <a:ext cx="7505700" cy="63557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Display only one color 		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9150" y="1571861"/>
            <a:ext cx="7505700" cy="2866864"/>
          </a:xfrm>
        </p:spPr>
        <p:txBody>
          <a:bodyPr/>
          <a:lstStyle/>
          <a:p>
            <a:r>
              <a:rPr lang="en-US" dirty="0" smtClean="0"/>
              <a:t>If we want to display only the blue component (not in grayscale), then we will first split the image in three colors. </a:t>
            </a:r>
          </a:p>
          <a:p>
            <a:r>
              <a:rPr lang="en-US" dirty="0" smtClean="0"/>
              <a:t>Then create a matrix of zeros of the size of image </a:t>
            </a:r>
          </a:p>
          <a:p>
            <a:r>
              <a:rPr lang="en-US" dirty="0" smtClean="0"/>
              <a:t>Merge the color component with 2 matrixes of zeroes. 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37</a:t>
            </a:fld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6389" y="269137"/>
            <a:ext cx="689134" cy="5991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77" y="291808"/>
            <a:ext cx="1199550" cy="553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352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9150" y="845600"/>
            <a:ext cx="7505700" cy="635577"/>
          </a:xfrm>
        </p:spPr>
        <p:txBody>
          <a:bodyPr>
            <a:normAutofit fontScale="90000"/>
          </a:bodyPr>
          <a:lstStyle/>
          <a:p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9150" y="1571861"/>
            <a:ext cx="7505700" cy="2866864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38</a:t>
            </a:fld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6389" y="269137"/>
            <a:ext cx="689134" cy="5991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77" y="291808"/>
            <a:ext cx="1199550" cy="55379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28252" y="1066013"/>
            <a:ext cx="3111182" cy="253113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8477" y="936284"/>
            <a:ext cx="5438775" cy="322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524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9150" y="845600"/>
            <a:ext cx="7505700" cy="635577"/>
          </a:xfrm>
        </p:spPr>
        <p:txBody>
          <a:bodyPr>
            <a:normAutofit fontScale="90000"/>
          </a:bodyPr>
          <a:lstStyle/>
          <a:p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9150" y="1571861"/>
            <a:ext cx="7505700" cy="2866864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39</a:t>
            </a:fld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6389" y="269137"/>
            <a:ext cx="689134" cy="5991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77" y="291808"/>
            <a:ext cx="1199550" cy="55379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9150" y="855287"/>
            <a:ext cx="5448300" cy="31718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4268" y="2768692"/>
            <a:ext cx="7560000" cy="2079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884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 to </a:t>
            </a:r>
            <a:br>
              <a:rPr lang="en-US" dirty="0" smtClean="0"/>
            </a:br>
            <a:r>
              <a:rPr lang="en-US" dirty="0" smtClean="0"/>
              <a:t>Computer Vision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4</a:t>
            </a:fld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248" y="0"/>
            <a:ext cx="689134" cy="59913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336" y="22671"/>
            <a:ext cx="1199550" cy="553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746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Convolution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40</a:t>
            </a:fld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248" y="0"/>
            <a:ext cx="689134" cy="59913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336" y="22671"/>
            <a:ext cx="1199550" cy="553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579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9150" y="845600"/>
            <a:ext cx="7505700" cy="63557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Convolution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9150" y="1571861"/>
            <a:ext cx="7505700" cy="2866864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Convolution </a:t>
            </a:r>
            <a:r>
              <a:rPr lang="en-US" dirty="0"/>
              <a:t>is a mathematical operation on two functions (f and g) that produces a third </a:t>
            </a:r>
            <a:r>
              <a:rPr lang="en-US" dirty="0" smtClean="0"/>
              <a:t>function that </a:t>
            </a:r>
            <a:r>
              <a:rPr lang="en-US" dirty="0"/>
              <a:t>expresses how the shape of one is modified by the other. </a:t>
            </a:r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/>
              <a:t>term convolution refers to both the result function and to the process of computing it. </a:t>
            </a:r>
            <a:endParaRPr lang="en-US" dirty="0" smtClean="0"/>
          </a:p>
          <a:p>
            <a:r>
              <a:rPr lang="en-US" dirty="0" smtClean="0"/>
              <a:t>It </a:t>
            </a:r>
            <a:r>
              <a:rPr lang="en-US" dirty="0"/>
              <a:t>is defined as the integral of the product of the two functions after one is reversed and shifted</a:t>
            </a:r>
            <a:r>
              <a:rPr lang="en-US" dirty="0" smtClean="0"/>
              <a:t>.</a:t>
            </a:r>
          </a:p>
          <a:p>
            <a:r>
              <a:rPr lang="en-US" dirty="0" smtClean="0"/>
              <a:t> </a:t>
            </a:r>
            <a:r>
              <a:rPr lang="en-US" dirty="0"/>
              <a:t>The integral is evaluated for all values of shift, producing the convolution function.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41</a:t>
            </a:fld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6389" y="269137"/>
            <a:ext cx="689134" cy="5991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77" y="291808"/>
            <a:ext cx="1199550" cy="553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89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9150" y="845600"/>
            <a:ext cx="7505700" cy="63557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Examples 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9150" y="1571861"/>
            <a:ext cx="7505700" cy="2866864"/>
          </a:xfrm>
        </p:spPr>
        <p:txBody>
          <a:bodyPr/>
          <a:lstStyle/>
          <a:p>
            <a:r>
              <a:rPr lang="en-US" dirty="0" smtClean="0"/>
              <a:t>Consider two sequences f= {1, 2, 3, 4}, and g={5, 4, 3}</a:t>
            </a:r>
          </a:p>
          <a:p>
            <a:r>
              <a:rPr lang="en-US" dirty="0" smtClean="0"/>
              <a:t>Now to compute the convolution, reverse any sequence and let us reverse g and it becomes {3, 4, 5}</a:t>
            </a:r>
          </a:p>
          <a:p>
            <a:r>
              <a:rPr lang="en-US" dirty="0" smtClean="0"/>
              <a:t>Now, keep f at its place and slide g from left to right and calculate the sum of products for each move. </a:t>
            </a:r>
          </a:p>
          <a:p>
            <a:endParaRPr lang="en-US" dirty="0"/>
          </a:p>
          <a:p>
            <a:r>
              <a:rPr lang="en-US" dirty="0" smtClean="0"/>
              <a:t>For two arrays of sizes n and m, the output length is n+m-1. 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42</a:t>
            </a:fld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6389" y="269137"/>
            <a:ext cx="689134" cy="5991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77" y="291808"/>
            <a:ext cx="1199550" cy="553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648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9150" y="845600"/>
            <a:ext cx="7505700" cy="635577"/>
          </a:xfrm>
        </p:spPr>
        <p:txBody>
          <a:bodyPr>
            <a:normAutofit fontScale="90000"/>
          </a:bodyPr>
          <a:lstStyle/>
          <a:p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9150" y="1571861"/>
            <a:ext cx="7505700" cy="2866864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43</a:t>
            </a:fld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6389" y="269137"/>
            <a:ext cx="689134" cy="5991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77" y="291808"/>
            <a:ext cx="1199550" cy="55379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5722" y="357378"/>
            <a:ext cx="5972556" cy="4428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116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9150" y="845600"/>
            <a:ext cx="7505700" cy="63557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Matrix (2-D) Convolution 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9150" y="1571861"/>
            <a:ext cx="7505700" cy="2866864"/>
          </a:xfrm>
        </p:spPr>
        <p:txBody>
          <a:bodyPr/>
          <a:lstStyle/>
          <a:p>
            <a:r>
              <a:rPr lang="en-US" dirty="0" smtClean="0"/>
              <a:t>Normally used in image processing for application like filtering, edge detection and smoothing. </a:t>
            </a:r>
          </a:p>
          <a:p>
            <a:r>
              <a:rPr lang="en-US" dirty="0" smtClean="0"/>
              <a:t>One matrix is image matrix. </a:t>
            </a:r>
          </a:p>
          <a:p>
            <a:r>
              <a:rPr lang="en-US" dirty="0" smtClean="0"/>
              <a:t>The other is called the Kernel (which performs specific function). </a:t>
            </a:r>
          </a:p>
          <a:p>
            <a:r>
              <a:rPr lang="en-US" dirty="0" smtClean="0"/>
              <a:t>The convolution will produce the desired output 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44</a:t>
            </a:fld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6389" y="269137"/>
            <a:ext cx="689134" cy="5991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77" y="291808"/>
            <a:ext cx="1199550" cy="553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951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9150" y="845600"/>
            <a:ext cx="7505700" cy="63557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2-D convolution 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9150" y="1571861"/>
            <a:ext cx="7505700" cy="2866864"/>
          </a:xfrm>
        </p:spPr>
        <p:txBody>
          <a:bodyPr/>
          <a:lstStyle/>
          <a:p>
            <a:pPr marL="146050" indent="0">
              <a:buNone/>
            </a:pP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45</a:t>
            </a:fld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6389" y="269137"/>
            <a:ext cx="689134" cy="5991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77" y="291808"/>
            <a:ext cx="1199550" cy="55379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4059" y="1644843"/>
            <a:ext cx="7686675" cy="3095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1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9150" y="845600"/>
            <a:ext cx="7505700" cy="63557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Step wise calculation 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46</a:t>
            </a:fld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6389" y="269137"/>
            <a:ext cx="689134" cy="5991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77" y="291808"/>
            <a:ext cx="1199550" cy="553792"/>
          </a:xfrm>
          <a:prstGeom prst="rect">
            <a:avLst/>
          </a:prstGeom>
        </p:spPr>
      </p:pic>
      <p:pic>
        <p:nvPicPr>
          <p:cNvPr id="2050" name="Picture 2" descr="y[0,0]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027" y="2034969"/>
            <a:ext cx="2520000" cy="2142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y[1,0]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4577" y="2057640"/>
            <a:ext cx="2520000" cy="2142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y[2,0]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3990" y="2034968"/>
            <a:ext cx="2520000" cy="2142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8299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9150" y="845600"/>
            <a:ext cx="7505700" cy="635577"/>
          </a:xfrm>
        </p:spPr>
        <p:txBody>
          <a:bodyPr>
            <a:normAutofit fontScale="90000"/>
          </a:bodyPr>
          <a:lstStyle/>
          <a:p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9150" y="1571861"/>
            <a:ext cx="7505700" cy="2866864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47</a:t>
            </a:fld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6389" y="269137"/>
            <a:ext cx="689134" cy="5991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77" y="291808"/>
            <a:ext cx="1199550" cy="553792"/>
          </a:xfrm>
          <a:prstGeom prst="rect">
            <a:avLst/>
          </a:prstGeom>
        </p:spPr>
      </p:pic>
      <p:pic>
        <p:nvPicPr>
          <p:cNvPr id="3074" name="Picture 2" descr="y[0,1]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332" y="869968"/>
            <a:ext cx="2160000" cy="183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y[1,1]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5005" y="869968"/>
            <a:ext cx="2160000" cy="183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y[2,1]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6389" y="869968"/>
            <a:ext cx="2160000" cy="183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y[0,2]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150" y="2593624"/>
            <a:ext cx="2160000" cy="183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y[1,2]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0597" y="2602724"/>
            <a:ext cx="2160000" cy="183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y[2,2]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4850" y="2593623"/>
            <a:ext cx="2160000" cy="183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5979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Convolutional Neural Networks (CNN)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48</a:t>
            </a:fld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248" y="0"/>
            <a:ext cx="689134" cy="59913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336" y="22671"/>
            <a:ext cx="1199550" cy="553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65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9150" y="845600"/>
            <a:ext cx="7505700" cy="63557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Convolutional Neural Network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9150" y="1571861"/>
            <a:ext cx="7505700" cy="3280796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A </a:t>
            </a:r>
            <a:r>
              <a:rPr lang="en-US" b="1" dirty="0"/>
              <a:t>Convolutional Neural Network (</a:t>
            </a:r>
            <a:r>
              <a:rPr lang="en-US" b="1" dirty="0" err="1"/>
              <a:t>ConvNet</a:t>
            </a:r>
            <a:r>
              <a:rPr lang="en-US" b="1" dirty="0"/>
              <a:t>/CNN)</a:t>
            </a:r>
            <a:r>
              <a:rPr lang="en-US" dirty="0"/>
              <a:t> is a Deep Learning algorithm which can take in an input image, assign importance (learnable weights and biases) to various aspects/objects in the image and be able to differentiate one from the other. 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The </a:t>
            </a:r>
            <a:r>
              <a:rPr lang="en-US" dirty="0"/>
              <a:t>pre-processing required in a </a:t>
            </a:r>
            <a:r>
              <a:rPr lang="en-US" dirty="0" err="1"/>
              <a:t>ConvNet</a:t>
            </a:r>
            <a:r>
              <a:rPr lang="en-US" dirty="0"/>
              <a:t> is much lower as compared to other classification algorithms. </a:t>
            </a:r>
            <a:endParaRPr lang="en-US" dirty="0" smtClean="0"/>
          </a:p>
          <a:p>
            <a:r>
              <a:rPr lang="en-US" dirty="0" smtClean="0"/>
              <a:t>While </a:t>
            </a:r>
            <a:r>
              <a:rPr lang="en-US" dirty="0"/>
              <a:t>in primitive methods filters are hand-engineered, with enough training, </a:t>
            </a:r>
            <a:r>
              <a:rPr lang="en-US" dirty="0" err="1"/>
              <a:t>ConvNets</a:t>
            </a:r>
            <a:r>
              <a:rPr lang="en-US" dirty="0"/>
              <a:t> have the ability to learn these filters/characteristics.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49</a:t>
            </a:fld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6389" y="269137"/>
            <a:ext cx="689134" cy="5991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77" y="291808"/>
            <a:ext cx="1199550" cy="553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897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9150" y="845600"/>
            <a:ext cx="7505700" cy="63557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CV based games 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9150" y="1571861"/>
            <a:ext cx="7505700" cy="2866864"/>
          </a:xfrm>
        </p:spPr>
        <p:txBody>
          <a:bodyPr/>
          <a:lstStyle/>
          <a:p>
            <a:r>
              <a:rPr lang="en-IN" dirty="0" smtClean="0"/>
              <a:t>Emoji Scavenger Hunt </a:t>
            </a:r>
          </a:p>
          <a:p>
            <a:r>
              <a:rPr lang="en-IN" dirty="0" smtClean="0">
                <a:hlinkClick r:id="rId2"/>
              </a:rPr>
              <a:t>https</a:t>
            </a:r>
            <a:r>
              <a:rPr lang="en-IN" dirty="0">
                <a:hlinkClick r:id="rId2"/>
              </a:rPr>
              <a:t>://emojiscavengerhunt.withgoogle.com</a:t>
            </a:r>
            <a:r>
              <a:rPr lang="en-IN" dirty="0" smtClean="0">
                <a:hlinkClick r:id="rId2"/>
              </a:rPr>
              <a:t>/</a:t>
            </a:r>
            <a:r>
              <a:rPr lang="en-IN" dirty="0" smtClean="0"/>
              <a:t> </a:t>
            </a:r>
          </a:p>
          <a:p>
            <a:endParaRPr lang="en-US" dirty="0"/>
          </a:p>
          <a:p>
            <a:r>
              <a:rPr lang="en-IN" dirty="0">
                <a:hlinkClick r:id="rId3"/>
              </a:rPr>
              <a:t>Quick, Draw! (quickdraw.withgoogle.com</a:t>
            </a:r>
            <a:r>
              <a:rPr lang="en-IN" dirty="0" smtClean="0">
                <a:hlinkClick r:id="rId3"/>
              </a:rPr>
              <a:t>)</a:t>
            </a:r>
            <a:r>
              <a:rPr lang="en-IN" dirty="0" smtClean="0"/>
              <a:t> </a:t>
            </a:r>
          </a:p>
          <a:p>
            <a:endParaRPr lang="en-US" dirty="0"/>
          </a:p>
          <a:p>
            <a:r>
              <a:rPr lang="en-IN" dirty="0">
                <a:hlinkClick r:id="rId4"/>
              </a:rPr>
              <a:t>https://deepart.io</a:t>
            </a:r>
            <a:r>
              <a:rPr lang="en-IN" dirty="0" smtClean="0">
                <a:hlinkClick r:id="rId4"/>
              </a:rPr>
              <a:t>/</a:t>
            </a:r>
            <a:r>
              <a:rPr lang="en-IN" dirty="0" smtClean="0"/>
              <a:t> 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5</a:t>
            </a:fld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6389" y="269137"/>
            <a:ext cx="689134" cy="5991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77" y="291808"/>
            <a:ext cx="1199550" cy="553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710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9150" y="845600"/>
            <a:ext cx="7505700" cy="63557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Architecture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9150" y="1571861"/>
            <a:ext cx="7505700" cy="2866864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50</a:t>
            </a:fld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6389" y="269137"/>
            <a:ext cx="689134" cy="5991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77" y="291808"/>
            <a:ext cx="1199550" cy="553792"/>
          </a:xfrm>
          <a:prstGeom prst="rect">
            <a:avLst/>
          </a:prstGeom>
        </p:spPr>
      </p:pic>
      <p:pic>
        <p:nvPicPr>
          <p:cNvPr id="4098" name="Picture 2" descr="https://miro.medium.com/max/2510/1*vkQ0hXDaQv57sALXAJquxA.jpe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477" y="1521595"/>
            <a:ext cx="8487046" cy="2867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1734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9150" y="845600"/>
            <a:ext cx="7505700" cy="63557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Different from other NN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9150" y="1571861"/>
            <a:ext cx="3988240" cy="2866864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Do not convert images into vectors or arrays </a:t>
            </a:r>
          </a:p>
          <a:p>
            <a:r>
              <a:rPr lang="en-US" dirty="0"/>
              <a:t>A </a:t>
            </a:r>
            <a:r>
              <a:rPr lang="en-US" dirty="0" err="1"/>
              <a:t>ConvNet</a:t>
            </a:r>
            <a:r>
              <a:rPr lang="en-US" dirty="0"/>
              <a:t> is able to </a:t>
            </a:r>
            <a:r>
              <a:rPr lang="en-US" b="1" dirty="0"/>
              <a:t>successfully capture the Spatial and Temporal dependencies</a:t>
            </a:r>
            <a:r>
              <a:rPr lang="en-US" dirty="0"/>
              <a:t> in an image through the application of relevant filters. 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51</a:t>
            </a:fld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6389" y="269137"/>
            <a:ext cx="689134" cy="5991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77" y="291808"/>
            <a:ext cx="1199550" cy="553792"/>
          </a:xfrm>
          <a:prstGeom prst="rect">
            <a:avLst/>
          </a:prstGeom>
        </p:spPr>
      </p:pic>
      <p:pic>
        <p:nvPicPr>
          <p:cNvPr id="5122" name="Picture 2" descr="https://miro.medium.com/max/425/1*GLQjM9k0gZ14nYF0XmkRWQ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8440" y="1422064"/>
            <a:ext cx="4048125" cy="3343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3726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9150" y="845600"/>
            <a:ext cx="7505700" cy="63557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Convolutional layer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9150" y="1571861"/>
            <a:ext cx="2986223" cy="2866864"/>
          </a:xfrm>
        </p:spPr>
        <p:txBody>
          <a:bodyPr>
            <a:normAutofit/>
          </a:bodyPr>
          <a:lstStyle/>
          <a:p>
            <a:r>
              <a:rPr lang="en-US" dirty="0" smtClean="0"/>
              <a:t>Input image </a:t>
            </a:r>
          </a:p>
          <a:p>
            <a:pPr marL="146050" indent="0">
              <a:buNone/>
            </a:pPr>
            <a:r>
              <a:rPr lang="en-US" dirty="0" smtClean="0"/>
              <a:t>     I  = 5x5x1</a:t>
            </a:r>
          </a:p>
          <a:p>
            <a:r>
              <a:rPr lang="en-US" dirty="0" smtClean="0"/>
              <a:t>Kernel K </a:t>
            </a:r>
            <a:r>
              <a:rPr lang="en-US" dirty="0"/>
              <a:t>as a 3x3x1 matrix</a:t>
            </a:r>
            <a:r>
              <a:rPr lang="en-US" dirty="0" smtClean="0"/>
              <a:t>.</a:t>
            </a:r>
          </a:p>
          <a:p>
            <a:r>
              <a:rPr lang="en-US" dirty="0" smtClean="0"/>
              <a:t>Output is 3x3x1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52</a:t>
            </a:fld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6389" y="269137"/>
            <a:ext cx="689134" cy="5991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77" y="291808"/>
            <a:ext cx="1199550" cy="553792"/>
          </a:xfrm>
          <a:prstGeom prst="rect">
            <a:avLst/>
          </a:prstGeom>
        </p:spPr>
      </p:pic>
      <p:pic>
        <p:nvPicPr>
          <p:cNvPr id="6146" name="Picture 2" descr="https://miro.medium.com/max/526/1*GcI7G-JLAQiEoCON7xFbhg.gif"/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5373" y="1279668"/>
            <a:ext cx="501015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6543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9150" y="845600"/>
            <a:ext cx="7505700" cy="63557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For RGB images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9150" y="1571861"/>
            <a:ext cx="7505700" cy="2866864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53</a:t>
            </a:fld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6389" y="269137"/>
            <a:ext cx="689134" cy="5991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77" y="291808"/>
            <a:ext cx="1199550" cy="553792"/>
          </a:xfrm>
          <a:prstGeom prst="rect">
            <a:avLst/>
          </a:prstGeom>
        </p:spPr>
      </p:pic>
      <p:pic>
        <p:nvPicPr>
          <p:cNvPr id="7170" name="Picture 2" descr="https://miro.medium.com/max/1280/1*ciDgQEjViWLnCbmX-EeSrA.gif"/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4116" y="1363982"/>
            <a:ext cx="6678738" cy="3756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503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9150" y="845600"/>
            <a:ext cx="7505700" cy="63557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Why more layers for convolution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9150" y="1571861"/>
            <a:ext cx="7654894" cy="286686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 objective of the Convolution Operation is to </a:t>
            </a:r>
            <a:r>
              <a:rPr lang="en-US" b="1" dirty="0"/>
              <a:t>extract the high-level features</a:t>
            </a:r>
            <a:r>
              <a:rPr lang="en-US" dirty="0"/>
              <a:t> such as edges, from the input </a:t>
            </a:r>
            <a:r>
              <a:rPr lang="en-US" dirty="0" smtClean="0"/>
              <a:t>image.</a:t>
            </a:r>
          </a:p>
          <a:p>
            <a:r>
              <a:rPr lang="en-US" dirty="0" err="1" smtClean="0"/>
              <a:t>ConvNets</a:t>
            </a:r>
            <a:r>
              <a:rPr lang="en-US" dirty="0" smtClean="0"/>
              <a:t> </a:t>
            </a:r>
            <a:r>
              <a:rPr lang="en-US" dirty="0"/>
              <a:t>need not be limited to only one Convolutional Layer</a:t>
            </a:r>
            <a:r>
              <a:rPr lang="en-US" dirty="0" smtClean="0"/>
              <a:t>.</a:t>
            </a:r>
          </a:p>
          <a:p>
            <a:r>
              <a:rPr lang="en-US" dirty="0"/>
              <a:t>Conventionally, the first </a:t>
            </a:r>
            <a:r>
              <a:rPr lang="en-US" dirty="0" err="1"/>
              <a:t>ConvLayer</a:t>
            </a:r>
            <a:r>
              <a:rPr lang="en-US" dirty="0"/>
              <a:t> is responsible for capturing the Low-Level features such as edges, color, gradient orientation, etc. With added layers, the architecture adapts to the High-Level features as well,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54</a:t>
            </a:fld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6389" y="269137"/>
            <a:ext cx="689134" cy="5991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77" y="291808"/>
            <a:ext cx="1199550" cy="553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514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9150" y="845600"/>
            <a:ext cx="7505700" cy="63557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Pooling layer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9150" y="1571861"/>
            <a:ext cx="4486181" cy="2866864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Pooling layer is responsible for reducing the spatial size of the Convolved Feature. </a:t>
            </a:r>
            <a:endParaRPr lang="en-US" dirty="0" smtClean="0"/>
          </a:p>
          <a:p>
            <a:r>
              <a:rPr lang="en-US" dirty="0" smtClean="0"/>
              <a:t>This </a:t>
            </a:r>
            <a:r>
              <a:rPr lang="en-US" dirty="0"/>
              <a:t>is to decrease the computational power required to process the data through dimensionality reduction. </a:t>
            </a:r>
            <a:endParaRPr lang="en-US" dirty="0" smtClean="0"/>
          </a:p>
          <a:p>
            <a:r>
              <a:rPr lang="en-US" dirty="0" smtClean="0"/>
              <a:t>Furthermore</a:t>
            </a:r>
            <a:r>
              <a:rPr lang="en-US" dirty="0"/>
              <a:t>, it is useful for extracting dominant features 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55</a:t>
            </a:fld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6389" y="269137"/>
            <a:ext cx="689134" cy="5991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77" y="291808"/>
            <a:ext cx="1199550" cy="553792"/>
          </a:xfrm>
          <a:prstGeom prst="rect">
            <a:avLst/>
          </a:prstGeom>
        </p:spPr>
      </p:pic>
      <p:pic>
        <p:nvPicPr>
          <p:cNvPr id="8196" name="Picture 4" descr="https://miro.medium.com/max/396/1*uoWYsCV5vBU8SHFPAPao-w.gif"/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7534" y="2575068"/>
            <a:ext cx="377190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4407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9150" y="845600"/>
            <a:ext cx="7505700" cy="63557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Types of pooling 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9150" y="1571861"/>
            <a:ext cx="3852438" cy="2866864"/>
          </a:xfrm>
        </p:spPr>
        <p:txBody>
          <a:bodyPr>
            <a:normAutofit fontScale="85000" lnSpcReduction="20000"/>
          </a:bodyPr>
          <a:lstStyle/>
          <a:p>
            <a:r>
              <a:rPr lang="en-US" b="1" dirty="0" smtClean="0"/>
              <a:t>Max pooling: </a:t>
            </a:r>
            <a:r>
              <a:rPr lang="en-US" dirty="0" smtClean="0"/>
              <a:t>It</a:t>
            </a:r>
            <a:r>
              <a:rPr lang="en-US" dirty="0"/>
              <a:t> returns the maximum value from the portion of the image covered by the Kernel</a:t>
            </a:r>
            <a:r>
              <a:rPr lang="en-US" dirty="0" smtClean="0"/>
              <a:t>.</a:t>
            </a:r>
            <a:r>
              <a:rPr lang="en-US" dirty="0"/>
              <a:t> Max Pooling also performs as a</a:t>
            </a:r>
            <a:r>
              <a:rPr lang="en-US" b="1" dirty="0"/>
              <a:t> </a:t>
            </a:r>
            <a:r>
              <a:rPr lang="en-US" dirty="0"/>
              <a:t>Noise Suppressant</a:t>
            </a:r>
            <a:endParaRPr lang="en-US" dirty="0" smtClean="0"/>
          </a:p>
          <a:p>
            <a:endParaRPr lang="en-US" dirty="0"/>
          </a:p>
          <a:p>
            <a:r>
              <a:rPr lang="en-US" b="1" dirty="0" smtClean="0"/>
              <a:t>Average Pooling: </a:t>
            </a:r>
            <a:r>
              <a:rPr lang="en-US" dirty="0"/>
              <a:t>returns the average of all the values from the portion of the image covered by the Kernel.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56</a:t>
            </a:fld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6389" y="269137"/>
            <a:ext cx="689134" cy="5991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77" y="291808"/>
            <a:ext cx="1199550" cy="553792"/>
          </a:xfrm>
          <a:prstGeom prst="rect">
            <a:avLst/>
          </a:prstGeom>
        </p:spPr>
      </p:pic>
      <p:pic>
        <p:nvPicPr>
          <p:cNvPr id="9218" name="Picture 2" descr="https://miro.medium.com/max/596/1*KQIEqhxzICU7thjaQBfPBQ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8871" y="1159835"/>
            <a:ext cx="3926652" cy="2892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2440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9150" y="845600"/>
            <a:ext cx="7505700" cy="63557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Classification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9150" y="1571861"/>
            <a:ext cx="7505700" cy="2866864"/>
          </a:xfrm>
        </p:spPr>
        <p:txBody>
          <a:bodyPr>
            <a:normAutofit fontScale="92500"/>
          </a:bodyPr>
          <a:lstStyle/>
          <a:p>
            <a:r>
              <a:rPr lang="en-US" dirty="0"/>
              <a:t>Adding a Fully-Connected layer is a (usually) cheap way of learning non-linear combinations of the high-level features as represented by the output of the convolutional layer. </a:t>
            </a:r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/>
              <a:t>Fully-Connected layer is learning a possibly non-linear function in that space</a:t>
            </a:r>
            <a:r>
              <a:rPr lang="en-US" dirty="0" smtClean="0"/>
              <a:t>.</a:t>
            </a:r>
          </a:p>
          <a:p>
            <a:r>
              <a:rPr lang="en-US" dirty="0"/>
              <a:t>Over a series of epochs, the model is able to distinguish between dominating and certain low-level features in images and classify them using the </a:t>
            </a:r>
            <a:r>
              <a:rPr lang="en-US" b="1" dirty="0"/>
              <a:t>Softmax Classification</a:t>
            </a:r>
            <a:r>
              <a:rPr lang="en-US" dirty="0"/>
              <a:t> technique.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57</a:t>
            </a:fld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6389" y="269137"/>
            <a:ext cx="689134" cy="5991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77" y="291808"/>
            <a:ext cx="1199550" cy="553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655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9150" y="845600"/>
            <a:ext cx="7505700" cy="635577"/>
          </a:xfrm>
        </p:spPr>
        <p:txBody>
          <a:bodyPr>
            <a:normAutofit fontScale="90000"/>
          </a:bodyPr>
          <a:lstStyle/>
          <a:p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9150" y="1571861"/>
            <a:ext cx="7505700" cy="2866864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58</a:t>
            </a:fld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6389" y="269137"/>
            <a:ext cx="689134" cy="5991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77" y="291808"/>
            <a:ext cx="1199550" cy="553792"/>
          </a:xfrm>
          <a:prstGeom prst="rect">
            <a:avLst/>
          </a:prstGeom>
        </p:spPr>
      </p:pic>
      <p:pic>
        <p:nvPicPr>
          <p:cNvPr id="10242" name="Picture 2" descr="https://miro.medium.com/max/802/1*kToStLowjokojIQ7pY2ynQ.jpe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252" y="952829"/>
            <a:ext cx="7196826" cy="4190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0270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9150" y="845600"/>
            <a:ext cx="7505700" cy="63557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Softmax function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59</a:t>
            </a:fld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6389" y="269137"/>
            <a:ext cx="689134" cy="5991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77" y="291808"/>
            <a:ext cx="1199550" cy="55379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9150" y="2203233"/>
            <a:ext cx="5760000" cy="273403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67750" y="1159946"/>
            <a:ext cx="2658462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225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9150" y="845600"/>
            <a:ext cx="7505700" cy="635577"/>
          </a:xfrm>
        </p:spPr>
        <p:txBody>
          <a:bodyPr>
            <a:normAutofit fontScale="90000"/>
          </a:bodyPr>
          <a:lstStyle/>
          <a:p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9150" y="1571861"/>
            <a:ext cx="7505700" cy="2866864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6</a:t>
            </a:fld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6389" y="269137"/>
            <a:ext cx="689134" cy="5991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77" y="291808"/>
            <a:ext cx="1199550" cy="55379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5989" y="1540068"/>
            <a:ext cx="70104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645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9150" y="845600"/>
            <a:ext cx="7505700" cy="63557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Example 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60</a:t>
            </a:fld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6389" y="269137"/>
            <a:ext cx="689134" cy="5991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77" y="291808"/>
            <a:ext cx="1199550" cy="553792"/>
          </a:xfrm>
          <a:prstGeom prst="rect">
            <a:avLst/>
          </a:prstGeom>
        </p:spPr>
      </p:pic>
      <p:pic>
        <p:nvPicPr>
          <p:cNvPr id="11266" name="Picture 2" descr="https://miro.medium.com/max/1562/1*KvygqiInUpBzpknb-KVKJw.jpe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150" y="1304368"/>
            <a:ext cx="7439025" cy="2047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4881" y="3422793"/>
            <a:ext cx="2590800" cy="15144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86003" y="3352244"/>
            <a:ext cx="4424409" cy="1530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147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9150" y="845600"/>
            <a:ext cx="7505700" cy="63557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Demo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9150" y="1571861"/>
            <a:ext cx="7505700" cy="2866864"/>
          </a:xfrm>
        </p:spPr>
        <p:txBody>
          <a:bodyPr/>
          <a:lstStyle/>
          <a:p>
            <a:r>
              <a:rPr lang="en-IN" dirty="0">
                <a:hlinkClick r:id="rId2"/>
              </a:rPr>
              <a:t>https://www.cs.ryerson.ca/~</a:t>
            </a:r>
            <a:r>
              <a:rPr lang="en-IN" dirty="0" smtClean="0">
                <a:hlinkClick r:id="rId2"/>
              </a:rPr>
              <a:t>aharley/vis/conv/flat.html</a:t>
            </a:r>
            <a:r>
              <a:rPr lang="en-IN" dirty="0" smtClean="0"/>
              <a:t> </a:t>
            </a:r>
          </a:p>
          <a:p>
            <a:r>
              <a:rPr lang="en-US" dirty="0" smtClean="0"/>
              <a:t>Select the marker and write and number 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61</a:t>
            </a:fld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6389" y="269137"/>
            <a:ext cx="689134" cy="5991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77" y="291808"/>
            <a:ext cx="1199550" cy="553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782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9150" y="845600"/>
            <a:ext cx="7505700" cy="635577"/>
          </a:xfrm>
        </p:spPr>
        <p:txBody>
          <a:bodyPr>
            <a:normAutofit fontScale="90000"/>
          </a:bodyPr>
          <a:lstStyle/>
          <a:p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9150" y="1571861"/>
            <a:ext cx="7505700" cy="2866864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62</a:t>
            </a:fld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6389" y="269137"/>
            <a:ext cx="689134" cy="5991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77" y="291808"/>
            <a:ext cx="1199550" cy="55379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1036" y="831934"/>
            <a:ext cx="8009920" cy="4346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703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9150" y="845600"/>
            <a:ext cx="7505700" cy="635577"/>
          </a:xfrm>
        </p:spPr>
        <p:txBody>
          <a:bodyPr>
            <a:normAutofit fontScale="90000"/>
          </a:bodyPr>
          <a:lstStyle/>
          <a:p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9150" y="1571861"/>
            <a:ext cx="7505700" cy="2866864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63</a:t>
            </a:fld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6389" y="269137"/>
            <a:ext cx="689134" cy="5991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77" y="291808"/>
            <a:ext cx="1199550" cy="553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708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Applications of </a:t>
            </a:r>
            <a:br>
              <a:rPr lang="en-US" dirty="0" smtClean="0"/>
            </a:br>
            <a:r>
              <a:rPr lang="en-US" dirty="0" smtClean="0"/>
              <a:t>Computer Vision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7</a:t>
            </a:fld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248" y="0"/>
            <a:ext cx="689134" cy="59913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336" y="22671"/>
            <a:ext cx="1199550" cy="553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829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9150" y="845600"/>
            <a:ext cx="7505700" cy="63557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Applications of Computer Vision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9150" y="1571861"/>
            <a:ext cx="7505700" cy="2866864"/>
          </a:xfrm>
        </p:spPr>
        <p:txBody>
          <a:bodyPr/>
          <a:lstStyle/>
          <a:p>
            <a:r>
              <a:rPr lang="en-US" dirty="0" smtClean="0"/>
              <a:t>Face Detection/Recognition </a:t>
            </a:r>
          </a:p>
          <a:p>
            <a:r>
              <a:rPr lang="en-US" dirty="0" smtClean="0"/>
              <a:t>Facial filters </a:t>
            </a:r>
          </a:p>
          <a:p>
            <a:r>
              <a:rPr lang="en-US" dirty="0" smtClean="0"/>
              <a:t>Image search </a:t>
            </a:r>
          </a:p>
          <a:p>
            <a:r>
              <a:rPr lang="en-US" dirty="0" smtClean="0"/>
              <a:t>Self-driving cars </a:t>
            </a:r>
          </a:p>
          <a:p>
            <a:r>
              <a:rPr lang="en-US" dirty="0" smtClean="0"/>
              <a:t>Face unlock </a:t>
            </a:r>
          </a:p>
          <a:p>
            <a:r>
              <a:rPr lang="en-US" dirty="0" smtClean="0"/>
              <a:t>Medical imaging </a:t>
            </a:r>
          </a:p>
          <a:p>
            <a:r>
              <a:rPr lang="en-US" dirty="0" smtClean="0"/>
              <a:t>Optical Character recognition 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8</a:t>
            </a:fld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6389" y="269137"/>
            <a:ext cx="689134" cy="5991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77" y="291808"/>
            <a:ext cx="1199550" cy="553792"/>
          </a:xfrm>
          <a:prstGeom prst="rect">
            <a:avLst/>
          </a:prstGeom>
        </p:spPr>
      </p:pic>
      <p:pic>
        <p:nvPicPr>
          <p:cNvPr id="1026" name="Picture 2" descr="https://miro.medium.com/max/958/0*rs9aCrqnSDK863oZ.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9434" y="1336215"/>
            <a:ext cx="3600000" cy="1736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5144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9150" y="845600"/>
            <a:ext cx="7505700" cy="63557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Human vision and Computer vision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9150" y="1571861"/>
            <a:ext cx="7505700" cy="2866864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9</a:t>
            </a:fld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6389" y="269137"/>
            <a:ext cx="689134" cy="5991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77" y="291808"/>
            <a:ext cx="1199550" cy="55379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9150" y="1571861"/>
            <a:ext cx="7505700" cy="3370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759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3316</TotalTime>
  <Words>1809</Words>
  <Application>Microsoft Office PowerPoint</Application>
  <PresentationFormat>On-screen Show (16:9)</PresentationFormat>
  <Paragraphs>252</Paragraphs>
  <Slides>63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69" baseType="lpstr">
      <vt:lpstr>Consolas</vt:lpstr>
      <vt:lpstr>Georgia</vt:lpstr>
      <vt:lpstr>Calibri</vt:lpstr>
      <vt:lpstr>Nunito</vt:lpstr>
      <vt:lpstr>Arial</vt:lpstr>
      <vt:lpstr>Shift</vt:lpstr>
      <vt:lpstr>Artificial Intelligence  For CBSE Teachers</vt:lpstr>
      <vt:lpstr>Part – B  Computer Vision  Class X</vt:lpstr>
      <vt:lpstr>Computer Vision (Class X)</vt:lpstr>
      <vt:lpstr>Introduction to  Computer Vision</vt:lpstr>
      <vt:lpstr>CV based games </vt:lpstr>
      <vt:lpstr>PowerPoint Presentation</vt:lpstr>
      <vt:lpstr>Applications of  Computer Vision</vt:lpstr>
      <vt:lpstr>Applications of Computer Vision</vt:lpstr>
      <vt:lpstr>Human vision and Computer vision</vt:lpstr>
      <vt:lpstr>Basic Concepts of  Computer Vision</vt:lpstr>
      <vt:lpstr>CV tasks </vt:lpstr>
      <vt:lpstr>PowerPoint Presentation</vt:lpstr>
      <vt:lpstr>PowerPoint Presentation</vt:lpstr>
      <vt:lpstr>How do computers handle images?</vt:lpstr>
      <vt:lpstr>Pixel</vt:lpstr>
      <vt:lpstr>Resolution </vt:lpstr>
      <vt:lpstr>Pixel values </vt:lpstr>
      <vt:lpstr>What is a digital image?</vt:lpstr>
      <vt:lpstr>Binary images </vt:lpstr>
      <vt:lpstr>Grayscale Images </vt:lpstr>
      <vt:lpstr>RGB (colored) images</vt:lpstr>
      <vt:lpstr>Lets explore RGB images </vt:lpstr>
      <vt:lpstr>PowerPoint Presentation</vt:lpstr>
      <vt:lpstr>Image feature</vt:lpstr>
      <vt:lpstr>Introduction to OpenCV</vt:lpstr>
      <vt:lpstr>OpenCV</vt:lpstr>
      <vt:lpstr>Applications of OpenCV</vt:lpstr>
      <vt:lpstr>Installing OpenCV</vt:lpstr>
      <vt:lpstr>Installing  </vt:lpstr>
      <vt:lpstr>Basic Image Operations with OpenCV</vt:lpstr>
      <vt:lpstr>Lets get started </vt:lpstr>
      <vt:lpstr>Precautions with Jupyter Notebook</vt:lpstr>
      <vt:lpstr>Complete code</vt:lpstr>
      <vt:lpstr>imshow is also possible with matplotlib</vt:lpstr>
      <vt:lpstr>Resize</vt:lpstr>
      <vt:lpstr>Split and Merge </vt:lpstr>
      <vt:lpstr>Display only one color   </vt:lpstr>
      <vt:lpstr>PowerPoint Presentation</vt:lpstr>
      <vt:lpstr>PowerPoint Presentation</vt:lpstr>
      <vt:lpstr>Convolution</vt:lpstr>
      <vt:lpstr>Convolution</vt:lpstr>
      <vt:lpstr>Examples </vt:lpstr>
      <vt:lpstr>PowerPoint Presentation</vt:lpstr>
      <vt:lpstr>Matrix (2-D) Convolution </vt:lpstr>
      <vt:lpstr>2-D convolution </vt:lpstr>
      <vt:lpstr>Step wise calculation </vt:lpstr>
      <vt:lpstr>PowerPoint Presentation</vt:lpstr>
      <vt:lpstr>Convolutional Neural Networks (CNN)</vt:lpstr>
      <vt:lpstr>Convolutional Neural Network</vt:lpstr>
      <vt:lpstr>Architecture</vt:lpstr>
      <vt:lpstr>Different from other NN</vt:lpstr>
      <vt:lpstr>Convolutional layer</vt:lpstr>
      <vt:lpstr>For RGB images</vt:lpstr>
      <vt:lpstr>Why more layers for convolution</vt:lpstr>
      <vt:lpstr>Pooling layer</vt:lpstr>
      <vt:lpstr>Types of pooling </vt:lpstr>
      <vt:lpstr>Classification</vt:lpstr>
      <vt:lpstr>PowerPoint Presentation</vt:lpstr>
      <vt:lpstr>Softmax function</vt:lpstr>
      <vt:lpstr>Example </vt:lpstr>
      <vt:lpstr>Demo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Artificial Intelligence  For CBSE Teachers</dc:title>
  <dc:creator>Sandeep Saini</dc:creator>
  <cp:lastModifiedBy>Sandeep Saini</cp:lastModifiedBy>
  <cp:revision>214</cp:revision>
  <dcterms:modified xsi:type="dcterms:W3CDTF">2021-05-17T07:10:54Z</dcterms:modified>
</cp:coreProperties>
</file>